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325" r:id="rId3"/>
    <p:sldId id="326" r:id="rId4"/>
    <p:sldId id="317" r:id="rId5"/>
    <p:sldId id="324" r:id="rId6"/>
    <p:sldId id="320" r:id="rId7"/>
    <p:sldId id="332" r:id="rId8"/>
    <p:sldId id="333" r:id="rId9"/>
    <p:sldId id="334" r:id="rId10"/>
    <p:sldId id="335" r:id="rId11"/>
    <p:sldId id="337" r:id="rId12"/>
    <p:sldId id="321" r:id="rId13"/>
    <p:sldId id="336" r:id="rId14"/>
    <p:sldId id="327" r:id="rId15"/>
    <p:sldId id="328" r:id="rId16"/>
    <p:sldId id="329" r:id="rId17"/>
    <p:sldId id="330" r:id="rId18"/>
    <p:sldId id="331" r:id="rId19"/>
    <p:sldId id="318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efania" initials="SC" lastIdx="2" clrIdx="0"/>
  <p:cmAuthor id="2" name="Pierluigi Reali" initials="PR" lastIdx="15" clrIdx="1"/>
  <p:cmAuthor id="3" name="Martina Mandorlini" initials="MM" lastIdx="1" clrIdx="2">
    <p:extLst>
      <p:ext uri="{19B8F6BF-5375-455C-9EA6-DF929625EA0E}">
        <p15:presenceInfo xmlns:p15="http://schemas.microsoft.com/office/powerpoint/2012/main" userId="Martina Mandorlin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  <a:srgbClr val="3D6696"/>
    <a:srgbClr val="C0504D"/>
    <a:srgbClr val="728F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5AEFB7-453A-4E90-9105-66281B007A3F}" v="1" dt="2020-06-04T10:15:02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72727" autoAdjust="0"/>
  </p:normalViewPr>
  <p:slideViewPr>
    <p:cSldViewPr snapToGrid="0">
      <p:cViewPr varScale="1">
        <p:scale>
          <a:sx n="86" d="100"/>
          <a:sy n="86" d="100"/>
        </p:scale>
        <p:origin x="1291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9E5AEFB7-453A-4E90-9105-66281B007A3F}"/>
    <pc:docChg chg="modSld">
      <pc:chgData name="" userId="" providerId="" clId="Web-{9E5AEFB7-453A-4E90-9105-66281B007A3F}" dt="2020-06-04T10:15:02.736" v="0"/>
      <pc:docMkLst>
        <pc:docMk/>
      </pc:docMkLst>
      <pc:sldChg chg="addSp delSp modSp delAnim">
        <pc:chgData name="" userId="" providerId="" clId="Web-{9E5AEFB7-453A-4E90-9105-66281B007A3F}" dt="2020-06-04T10:15:02.736" v="0"/>
        <pc:sldMkLst>
          <pc:docMk/>
          <pc:sldMk cId="4260575261" sldId="321"/>
        </pc:sldMkLst>
        <pc:spChg chg="add mod">
          <ac:chgData name="" userId="" providerId="" clId="Web-{9E5AEFB7-453A-4E90-9105-66281B007A3F}" dt="2020-06-04T10:15:02.736" v="0"/>
          <ac:spMkLst>
            <pc:docMk/>
            <pc:sldMk cId="4260575261" sldId="321"/>
            <ac:spMk id="5" creationId="{B8A6285D-80B3-4C2C-A9A5-DFAA21CD60ED}"/>
          </ac:spMkLst>
        </pc:spChg>
        <pc:picChg chg="del">
          <ac:chgData name="" userId="" providerId="" clId="Web-{9E5AEFB7-453A-4E90-9105-66281B007A3F}" dt="2020-06-04T10:15:02.736" v="0"/>
          <ac:picMkLst>
            <pc:docMk/>
            <pc:sldMk cId="4260575261" sldId="321"/>
            <ac:picMk id="4" creationId="{FB28B5E0-E8D3-4FD8-AE8B-CEACEEA8A4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D1EB6-CC68-4319-ADE8-1C2F9F690C68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5E1D23-902B-4910-B37B-75ACC91E0A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7110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5E1D23-902B-4910-B37B-75ACC91E0A8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1974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/>
        </p:nvSpPr>
        <p:spPr>
          <a:xfrm>
            <a:off x="0" y="3106655"/>
            <a:ext cx="9144000" cy="375134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uppo 168"/>
          <p:cNvGrpSpPr/>
          <p:nvPr/>
        </p:nvGrpSpPr>
        <p:grpSpPr>
          <a:xfrm>
            <a:off x="48007" y="3106655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it-IT" dirty="0"/>
          </a:p>
        </p:txBody>
      </p:sp>
      <p:pic>
        <p:nvPicPr>
          <p:cNvPr id="127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8" y="1068264"/>
            <a:ext cx="2285130" cy="168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1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10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150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-13966" y="0"/>
            <a:ext cx="6806527" cy="3106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792561" y="401513"/>
            <a:ext cx="2351439" cy="922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755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/>
        </p:nvSpPr>
        <p:spPr>
          <a:xfrm>
            <a:off x="0" y="1"/>
            <a:ext cx="9144000" cy="805871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/>
        </p:nvSpPr>
        <p:spPr>
          <a:xfrm>
            <a:off x="5017" y="6373763"/>
            <a:ext cx="9144000" cy="511621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" name="Gruppo 131"/>
          <p:cNvGrpSpPr/>
          <p:nvPr/>
        </p:nvGrpSpPr>
        <p:grpSpPr>
          <a:xfrm>
            <a:off x="48007" y="625872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92" y="6469210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88568" y="6448251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ial" pitchFamily="34" charset="0"/>
                <a:cs typeface="Arial" pitchFamily="34" charset="0"/>
              </a:defRPr>
            </a:lvl1pPr>
          </a:lstStyle>
          <a:p>
            <a:endParaRPr lang="it-IT"/>
          </a:p>
        </p:txBody>
      </p:sp>
      <p:sp>
        <p:nvSpPr>
          <p:cNvPr id="131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7740352" y="188640"/>
            <a:ext cx="1403648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505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084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63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604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20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4813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6240A4E-6FDA-415F-9039-877E70654EAE}" type="datetimeFigureOut">
              <a:rPr lang="it-IT" smtClean="0"/>
              <a:t>04/06/2020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3C913E3-74D9-41D1-89F9-5F25802C1FA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38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83711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269D0F-EF72-40C3-BAE1-F6DE105430B1}"/>
              </a:ext>
            </a:extLst>
          </p:cNvPr>
          <p:cNvSpPr txBox="1"/>
          <p:nvPr/>
        </p:nvSpPr>
        <p:spPr>
          <a:xfrm>
            <a:off x="79899" y="3355760"/>
            <a:ext cx="8975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UML modeling of a </a:t>
            </a:r>
            <a:r>
              <a:rPr lang="en-US" sz="28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monitoring system</a:t>
            </a:r>
            <a:br>
              <a:rPr lang="en-US" sz="28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</a:br>
            <a:r>
              <a:rPr lang="en-US" sz="2800" b="1" dirty="0">
                <a:solidFill>
                  <a:schemeClr val="lt1"/>
                </a:solidFill>
                <a:ea typeface="Calibri"/>
                <a:cs typeface="Calibri"/>
                <a:sym typeface="Calibri"/>
              </a:rPr>
              <a:t>for Heart Failure patients</a:t>
            </a:r>
            <a:endParaRPr lang="en-US" sz="2800" b="1" dirty="0">
              <a:solidFill>
                <a:schemeClr val="bg1"/>
              </a:solidFill>
            </a:endParaRPr>
          </a:p>
          <a:p>
            <a:pPr algn="ctr"/>
            <a:r>
              <a:rPr lang="it-IT" sz="2800" b="1" i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Implementation</a:t>
            </a:r>
            <a:endParaRPr lang="it-IT" sz="2800" b="1" i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DAF0F1-5BA6-4AD1-930D-A8F9D314B308}"/>
              </a:ext>
            </a:extLst>
          </p:cNvPr>
          <p:cNvSpPr txBox="1"/>
          <p:nvPr/>
        </p:nvSpPr>
        <p:spPr>
          <a:xfrm>
            <a:off x="745724" y="6338400"/>
            <a:ext cx="764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POLIMI – 04/06/2020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4DFB28-DA17-4EAA-A221-C8E4DBE610DC}"/>
              </a:ext>
            </a:extLst>
          </p:cNvPr>
          <p:cNvSpPr txBox="1"/>
          <p:nvPr/>
        </p:nvSpPr>
        <p:spPr>
          <a:xfrm>
            <a:off x="299400" y="4685275"/>
            <a:ext cx="8673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Cristian </a:t>
            </a:r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Drudi</a:t>
            </a:r>
            <a:endParaRPr 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/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Eriberto</a:t>
            </a: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 Andrea Franchi</a:t>
            </a:r>
          </a:p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Francesca </a:t>
            </a:r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Ghiroldi</a:t>
            </a:r>
            <a:endParaRPr 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/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Mariapia</a:t>
            </a:r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Gioia</a:t>
            </a:r>
            <a:endParaRPr 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Alessandro </a:t>
            </a:r>
            <a:r>
              <a:rPr lang="en-US" sz="1600" dirty="0" err="1">
                <a:solidFill>
                  <a:schemeClr val="bg1"/>
                </a:solidFill>
                <a:cs typeface="Arial" panose="020B0604020202020204" pitchFamily="34" charset="0"/>
              </a:rPr>
              <a:t>Gozzi</a:t>
            </a:r>
            <a:endParaRPr lang="en-US" sz="16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/>
            <a:r>
              <a:rPr lang="en-US" sz="1600" dirty="0">
                <a:solidFill>
                  <a:schemeClr val="bg1"/>
                </a:solidFill>
                <a:cs typeface="Arial" panose="020B0604020202020204" pitchFamily="34" charset="0"/>
              </a:rPr>
              <a:t>Martina Mandorlini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1F6C4-1D68-4E14-BE11-8ED15FDF9453}"/>
              </a:ext>
            </a:extLst>
          </p:cNvPr>
          <p:cNvGrpSpPr/>
          <p:nvPr/>
        </p:nvGrpSpPr>
        <p:grpSpPr>
          <a:xfrm>
            <a:off x="318118" y="4885688"/>
            <a:ext cx="5797291" cy="1168834"/>
            <a:chOff x="139571" y="3352601"/>
            <a:chExt cx="6036988" cy="1217161"/>
          </a:xfrm>
        </p:grpSpPr>
        <p:pic>
          <p:nvPicPr>
            <p:cNvPr id="10" name="Immagine 7" descr="Immagine che contiene uomo, persona, esterni, erba&#10;&#10;Descrizione generata automaticamente">
              <a:extLst>
                <a:ext uri="{FF2B5EF4-FFF2-40B4-BE49-F238E27FC236}">
                  <a16:creationId xmlns:a16="http://schemas.microsoft.com/office/drawing/2014/main" id="{EE842D93-8A06-4A92-A0AB-070F9E476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755" y="3352601"/>
              <a:ext cx="991686" cy="1217161"/>
            </a:xfrm>
            <a:prstGeom prst="rect">
              <a:avLst/>
            </a:prstGeom>
          </p:spPr>
        </p:pic>
        <p:pic>
          <p:nvPicPr>
            <p:cNvPr id="15" name="Immagine 9" descr="Immagine che contiene persona, donna, sedendo, nero&#10;&#10;Descrizione generata automaticamente">
              <a:extLst>
                <a:ext uri="{FF2B5EF4-FFF2-40B4-BE49-F238E27FC236}">
                  <a16:creationId xmlns:a16="http://schemas.microsoft.com/office/drawing/2014/main" id="{B485AB4D-3F34-47E7-BFBC-2C6415B34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43" t="3265" r="13246" b="13469"/>
            <a:stretch/>
          </p:blipFill>
          <p:spPr>
            <a:xfrm>
              <a:off x="3197679" y="3355760"/>
              <a:ext cx="1022076" cy="1212088"/>
            </a:xfrm>
            <a:prstGeom prst="rect">
              <a:avLst/>
            </a:prstGeom>
          </p:spPr>
        </p:pic>
        <p:pic>
          <p:nvPicPr>
            <p:cNvPr id="16" name="Immagine 8" descr="Immagine che contiene uomo, persona, cravatta, tuta&#10;&#10;Descrizione generata con affidabilità molto elevata">
              <a:extLst>
                <a:ext uri="{FF2B5EF4-FFF2-40B4-BE49-F238E27FC236}">
                  <a16:creationId xmlns:a16="http://schemas.microsoft.com/office/drawing/2014/main" id="{76503785-0DD2-49A6-B2F1-43975F3D1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1647" y="3355760"/>
              <a:ext cx="1141010" cy="1207435"/>
            </a:xfrm>
            <a:prstGeom prst="rect">
              <a:avLst/>
            </a:prstGeom>
          </p:spPr>
        </p:pic>
        <p:pic>
          <p:nvPicPr>
            <p:cNvPr id="17" name="Immagine 12" descr="Immagine che contiene persona, interni, tenendo, donna&#10;&#10;Descrizione generata automaticamente">
              <a:extLst>
                <a:ext uri="{FF2B5EF4-FFF2-40B4-BE49-F238E27FC236}">
                  <a16:creationId xmlns:a16="http://schemas.microsoft.com/office/drawing/2014/main" id="{F156C382-DA9C-43CB-945A-CAD1D037E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657" y="3352601"/>
              <a:ext cx="895022" cy="1215247"/>
            </a:xfrm>
            <a:prstGeom prst="rect">
              <a:avLst/>
            </a:prstGeom>
          </p:spPr>
        </p:pic>
        <p:pic>
          <p:nvPicPr>
            <p:cNvPr id="18" name="Immagine 10" descr="Immagine che contiene donna, tavolo, persone, tenendo&#10;&#10;Descrizione generata automaticamente">
              <a:extLst>
                <a:ext uri="{FF2B5EF4-FFF2-40B4-BE49-F238E27FC236}">
                  <a16:creationId xmlns:a16="http://schemas.microsoft.com/office/drawing/2014/main" id="{740FD947-E2CD-44D8-AAD0-1D0E3D64AC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7" t="19722" r="23611" b="31580"/>
            <a:stretch/>
          </p:blipFill>
          <p:spPr>
            <a:xfrm>
              <a:off x="139571" y="3352602"/>
              <a:ext cx="1022076" cy="1210594"/>
            </a:xfrm>
            <a:prstGeom prst="rect">
              <a:avLst/>
            </a:prstGeom>
          </p:spPr>
        </p:pic>
        <p:pic>
          <p:nvPicPr>
            <p:cNvPr id="19" name="Immagine 8" descr="Immagine che contiene persona, uomo, cravatta, interni&#10;&#10;Descrizione generata con affidabilità molto elevata">
              <a:extLst>
                <a:ext uri="{FF2B5EF4-FFF2-40B4-BE49-F238E27FC236}">
                  <a16:creationId xmlns:a16="http://schemas.microsoft.com/office/drawing/2014/main" id="{01E90086-4499-4A80-9D6C-E5C4B79A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05009" y="3356862"/>
              <a:ext cx="971550" cy="1212155"/>
            </a:xfrm>
            <a:prstGeom prst="rect">
              <a:avLst/>
            </a:prstGeom>
          </p:spPr>
        </p:pic>
      </p:grp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C5F3C22-223E-4D56-9C00-520369BF80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5" y="620281"/>
            <a:ext cx="2464803" cy="188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4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B7325B8-B42B-4ADA-BC99-026564F4B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6" name="visit_4">
            <a:hlinkClick r:id="" action="ppaction://media"/>
            <a:extLst>
              <a:ext uri="{FF2B5EF4-FFF2-40B4-BE49-F238E27FC236}">
                <a16:creationId xmlns:a16="http://schemas.microsoft.com/office/drawing/2014/main" id="{C7C30B9C-4633-4DA4-ADAF-88852DEA0F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69512"/>
            <a:ext cx="9137322" cy="4133841"/>
          </a:xfr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4C55BEE6-557F-4E62-9A98-97F1651534AE}"/>
              </a:ext>
            </a:extLst>
          </p:cNvPr>
          <p:cNvSpPr/>
          <p:nvPr/>
        </p:nvSpPr>
        <p:spPr>
          <a:xfrm>
            <a:off x="3724006" y="979488"/>
            <a:ext cx="1689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Visit</a:t>
            </a:r>
            <a:r>
              <a:rPr lang="it-IT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Procedure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5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DC8C569-2432-47A0-AC40-2A33A87B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4" name="booking_5">
            <a:hlinkClick r:id="" action="ppaction://media"/>
            <a:extLst>
              <a:ext uri="{FF2B5EF4-FFF2-40B4-BE49-F238E27FC236}">
                <a16:creationId xmlns:a16="http://schemas.microsoft.com/office/drawing/2014/main" id="{0E51A5D5-2830-4DD7-BEC6-299ACFC673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91" y="1658265"/>
            <a:ext cx="9066705" cy="410189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CD863-9256-44EB-9132-809FB121787A}"/>
              </a:ext>
            </a:extLst>
          </p:cNvPr>
          <p:cNvSpPr txBox="1"/>
          <p:nvPr/>
        </p:nvSpPr>
        <p:spPr>
          <a:xfrm>
            <a:off x="3719845" y="980322"/>
            <a:ext cx="2525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Visit</a:t>
            </a:r>
            <a:r>
              <a:rPr lang="it-IT" sz="16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&amp; </a:t>
            </a:r>
            <a:r>
              <a:rPr lang="it-IT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Exam</a:t>
            </a:r>
            <a:r>
              <a:rPr lang="it-IT" sz="16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Booking </a:t>
            </a:r>
            <a:endParaRPr lang="en-GB" sz="1600" b="1" dirty="0" err="1">
              <a:solidFill>
                <a:schemeClr val="accent3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8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9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464-2F38-4CC2-82D3-E6D7247C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Patient</a:t>
            </a:r>
            <a:endParaRPr lang="en-GB" dirty="0">
              <a:latin typeface="+mn-lt"/>
            </a:endParaRPr>
          </a:p>
        </p:txBody>
      </p:sp>
      <p:pic>
        <p:nvPicPr>
          <p:cNvPr id="6" name="Patient1 (1)">
            <a:hlinkClick r:id="" action="ppaction://media"/>
            <a:extLst>
              <a:ext uri="{FF2B5EF4-FFF2-40B4-BE49-F238E27FC236}">
                <a16:creationId xmlns:a16="http://schemas.microsoft.com/office/drawing/2014/main" id="{C23235A5-A42B-4AD7-A6CC-14BF140038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183" y="1452531"/>
            <a:ext cx="7915768" cy="4898944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A3FD04E-6EC5-4F9A-9604-FBE97D595D2C}"/>
              </a:ext>
            </a:extLst>
          </p:cNvPr>
          <p:cNvGrpSpPr/>
          <p:nvPr/>
        </p:nvGrpSpPr>
        <p:grpSpPr>
          <a:xfrm>
            <a:off x="281478" y="880917"/>
            <a:ext cx="8581043" cy="670264"/>
            <a:chOff x="288521" y="762340"/>
            <a:chExt cx="8581043" cy="67026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01FA2A-05D2-4A21-9DC7-B25F7E65CCC7}"/>
                </a:ext>
              </a:extLst>
            </p:cNvPr>
            <p:cNvGrpSpPr/>
            <p:nvPr/>
          </p:nvGrpSpPr>
          <p:grpSpPr>
            <a:xfrm>
              <a:off x="288521" y="762340"/>
              <a:ext cx="8581043" cy="345671"/>
              <a:chOff x="556350" y="899423"/>
              <a:chExt cx="8581043" cy="34567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DC8C3DF-65F3-4033-8E39-DEF8F14640C0}"/>
                  </a:ext>
                </a:extLst>
              </p:cNvPr>
              <p:cNvSpPr txBox="1"/>
              <p:nvPr/>
            </p:nvSpPr>
            <p:spPr>
              <a:xfrm>
                <a:off x="556350" y="906540"/>
                <a:ext cx="89119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>
                    <a:solidFill>
                      <a:schemeClr val="accent5"/>
                    </a:solidFill>
                    <a:cs typeface="Arial" panose="020B0604020202020204" pitchFamily="34" charset="0"/>
                  </a:rPr>
                  <a:t>Login</a:t>
                </a:r>
                <a:endParaRPr lang="en-GB" sz="1600" b="1" dirty="0" err="1">
                  <a:solidFill>
                    <a:schemeClr val="accent5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5888DA-EEE0-4EF5-9085-F41B63419643}"/>
                  </a:ext>
                </a:extLst>
              </p:cNvPr>
              <p:cNvSpPr txBox="1"/>
              <p:nvPr/>
            </p:nvSpPr>
            <p:spPr>
              <a:xfrm>
                <a:off x="2353665" y="899423"/>
                <a:ext cx="16280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 err="1">
                    <a:solidFill>
                      <a:schemeClr val="accent5"/>
                    </a:solidFill>
                    <a:cs typeface="Arial" panose="020B0604020202020204" pitchFamily="34" charset="0"/>
                  </a:rPr>
                  <a:t>Edit</a:t>
                </a:r>
                <a:r>
                  <a:rPr lang="it-IT" sz="1600" b="1" dirty="0">
                    <a:solidFill>
                      <a:schemeClr val="accent5"/>
                    </a:solidFill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chemeClr val="accent5"/>
                    </a:solidFill>
                    <a:cs typeface="Arial" panose="020B0604020202020204" pitchFamily="34" charset="0"/>
                  </a:rPr>
                  <a:t>Profile</a:t>
                </a:r>
                <a:endParaRPr lang="en-GB" sz="1600" b="1" dirty="0" err="1">
                  <a:solidFill>
                    <a:schemeClr val="accent5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06F1E7-052B-4C88-8D77-192377E7DF62}"/>
                  </a:ext>
                </a:extLst>
              </p:cNvPr>
              <p:cNvSpPr txBox="1"/>
              <p:nvPr/>
            </p:nvSpPr>
            <p:spPr>
              <a:xfrm>
                <a:off x="4674408" y="899423"/>
                <a:ext cx="16280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 err="1">
                    <a:solidFill>
                      <a:schemeClr val="accent5"/>
                    </a:solidFill>
                    <a:cs typeface="Arial" panose="020B0604020202020204" pitchFamily="34" charset="0"/>
                  </a:rPr>
                  <a:t>Paramters</a:t>
                </a:r>
                <a:endParaRPr lang="en-GB" sz="1600" b="1" dirty="0" err="1">
                  <a:solidFill>
                    <a:schemeClr val="accent5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711F1D7-453D-4BF0-AF25-33DFC106E168}"/>
                  </a:ext>
                </a:extLst>
              </p:cNvPr>
              <p:cNvSpPr txBox="1"/>
              <p:nvPr/>
            </p:nvSpPr>
            <p:spPr>
              <a:xfrm>
                <a:off x="6898086" y="906540"/>
                <a:ext cx="22393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b="1" dirty="0" err="1">
                    <a:solidFill>
                      <a:schemeClr val="accent5"/>
                    </a:solidFill>
                    <a:cs typeface="Arial" panose="020B0604020202020204" pitchFamily="34" charset="0"/>
                  </a:rPr>
                  <a:t>Fill</a:t>
                </a:r>
                <a:r>
                  <a:rPr lang="it-IT" sz="1600" b="1" dirty="0">
                    <a:solidFill>
                      <a:schemeClr val="accent5"/>
                    </a:solidFill>
                    <a:cs typeface="Arial" panose="020B0604020202020204" pitchFamily="34" charset="0"/>
                  </a:rPr>
                  <a:t> </a:t>
                </a:r>
                <a:r>
                  <a:rPr lang="it-IT" sz="1600" b="1" dirty="0" err="1">
                    <a:solidFill>
                      <a:schemeClr val="accent5"/>
                    </a:solidFill>
                    <a:cs typeface="Arial" panose="020B0604020202020204" pitchFamily="34" charset="0"/>
                  </a:rPr>
                  <a:t>Questionnaires</a:t>
                </a:r>
                <a:endParaRPr lang="en-GB" sz="1600" b="1" dirty="0" err="1">
                  <a:solidFill>
                    <a:schemeClr val="accent5"/>
                  </a:solidFill>
                  <a:cs typeface="Arial" panose="020B0604020202020204" pitchFamily="34" charset="0"/>
                </a:endParaRP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D2CDF13-C5C5-4B20-A0B2-CFEF1C4A2C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056" y="1075817"/>
                <a:ext cx="1028609" cy="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0F860C9-7A3A-4D9A-B455-0515F216D2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7166" y="1083626"/>
                <a:ext cx="1028609" cy="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4BED06B-A17C-46BF-B59E-DACAA51C58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8856" y="1083626"/>
                <a:ext cx="1028609" cy="0"/>
              </a:xfrm>
              <a:prstGeom prst="straightConnector1">
                <a:avLst/>
              </a:prstGeom>
              <a:ln>
                <a:solidFill>
                  <a:schemeClr val="accent5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493194-CDC2-41BE-897C-7C23293EAF65}"/>
                </a:ext>
              </a:extLst>
            </p:cNvPr>
            <p:cNvSpPr txBox="1"/>
            <p:nvPr/>
          </p:nvSpPr>
          <p:spPr>
            <a:xfrm>
              <a:off x="3311559" y="1155605"/>
              <a:ext cx="2616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Manual Upload</a:t>
              </a:r>
              <a:endParaRPr lang="en-GB" sz="1200" b="1" dirty="0" err="1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B8C6AFB-FE01-446E-8775-2B75103EF0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98938" y="1053499"/>
              <a:ext cx="175919" cy="169039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8C845E-6977-4F22-9257-1530083B3EAB}"/>
                </a:ext>
              </a:extLst>
            </p:cNvPr>
            <p:cNvSpPr txBox="1"/>
            <p:nvPr/>
          </p:nvSpPr>
          <p:spPr>
            <a:xfrm>
              <a:off x="5274473" y="1155605"/>
              <a:ext cx="2616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Device Upload</a:t>
              </a:r>
              <a:endParaRPr lang="en-GB" sz="1200" b="1" dirty="0" err="1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E7D5A9-9529-45CD-BB61-1E54D0EF0031}"/>
                </a:ext>
              </a:extLst>
            </p:cNvPr>
            <p:cNvCxnSpPr>
              <a:cxnSpLocks/>
            </p:cNvCxnSpPr>
            <p:nvPr/>
          </p:nvCxnSpPr>
          <p:spPr>
            <a:xfrm>
              <a:off x="5434109" y="1053499"/>
              <a:ext cx="170178" cy="163374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057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7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F3CBC6-876A-4F5F-A823-D177FDB7C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Patient</a:t>
            </a:r>
            <a:endParaRPr lang="en-GB" dirty="0">
              <a:latin typeface="+mn-lt"/>
            </a:endParaRPr>
          </a:p>
        </p:txBody>
      </p:sp>
      <p:pic>
        <p:nvPicPr>
          <p:cNvPr id="6" name="Paziente 2 Ultima">
            <a:hlinkClick r:id="" action="ppaction://media"/>
            <a:extLst>
              <a:ext uri="{FF2B5EF4-FFF2-40B4-BE49-F238E27FC236}">
                <a16:creationId xmlns:a16="http://schemas.microsoft.com/office/drawing/2014/main" id="{9ED20B96-63BC-4BF9-9C5D-455560B5BCC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153" y="1263639"/>
            <a:ext cx="8372210" cy="5112407"/>
          </a:xfr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981E72C-38B6-40F1-8EF8-3CEC65856CBF}"/>
              </a:ext>
            </a:extLst>
          </p:cNvPr>
          <p:cNvGrpSpPr/>
          <p:nvPr/>
        </p:nvGrpSpPr>
        <p:grpSpPr>
          <a:xfrm>
            <a:off x="602853" y="846075"/>
            <a:ext cx="7938294" cy="339994"/>
            <a:chOff x="100190" y="870249"/>
            <a:chExt cx="7938294" cy="3399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E9EA9A-34B1-456D-AA65-571D235C7934}"/>
                </a:ext>
              </a:extLst>
            </p:cNvPr>
            <p:cNvSpPr txBox="1"/>
            <p:nvPr/>
          </p:nvSpPr>
          <p:spPr>
            <a:xfrm>
              <a:off x="100190" y="870249"/>
              <a:ext cx="17581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5"/>
                  </a:solidFill>
                  <a:cs typeface="Arial" panose="020B0604020202020204" pitchFamily="34" charset="0"/>
                </a:rPr>
                <a:t>Manage</a:t>
              </a:r>
              <a:r>
                <a:rPr lang="it-IT" sz="16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 </a:t>
              </a:r>
              <a:r>
                <a:rPr lang="it-IT" sz="1600" b="1" dirty="0" err="1">
                  <a:solidFill>
                    <a:schemeClr val="accent5"/>
                  </a:solidFill>
                  <a:cs typeface="Arial" panose="020B0604020202020204" pitchFamily="34" charset="0"/>
                </a:rPr>
                <a:t>Visits</a:t>
              </a:r>
              <a:endParaRPr lang="en-GB" sz="1600" b="1" dirty="0" err="1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531DA1-3C85-43C4-B6BA-09318E7F03DE}"/>
                </a:ext>
              </a:extLst>
            </p:cNvPr>
            <p:cNvSpPr txBox="1"/>
            <p:nvPr/>
          </p:nvSpPr>
          <p:spPr>
            <a:xfrm>
              <a:off x="2682119" y="871689"/>
              <a:ext cx="18898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5"/>
                  </a:solidFill>
                  <a:cs typeface="Arial" panose="020B0604020202020204" pitchFamily="34" charset="0"/>
                </a:rPr>
                <a:t>View</a:t>
              </a:r>
              <a:r>
                <a:rPr lang="it-IT" sz="16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 Therapies</a:t>
              </a:r>
              <a:endParaRPr lang="en-GB" sz="1600" b="1" dirty="0" err="1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3E48A5-2DCC-4F87-A667-17DABA86D496}"/>
                </a:ext>
              </a:extLst>
            </p:cNvPr>
            <p:cNvSpPr txBox="1"/>
            <p:nvPr/>
          </p:nvSpPr>
          <p:spPr>
            <a:xfrm>
              <a:off x="5402879" y="870249"/>
              <a:ext cx="2635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Personal </a:t>
              </a:r>
              <a:r>
                <a:rPr lang="it-IT" sz="1600" b="1" dirty="0" err="1">
                  <a:solidFill>
                    <a:schemeClr val="accent5"/>
                  </a:solidFill>
                  <a:cs typeface="Arial" panose="020B0604020202020204" pitchFamily="34" charset="0"/>
                </a:rPr>
                <a:t>Graphs&amp;Stats</a:t>
              </a:r>
              <a:endParaRPr lang="en-GB" sz="1600" b="1" dirty="0" err="1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79419A6-21FF-4D1E-B50C-F174D57DE73F}"/>
                </a:ext>
              </a:extLst>
            </p:cNvPr>
            <p:cNvCxnSpPr>
              <a:cxnSpLocks/>
            </p:cNvCxnSpPr>
            <p:nvPr/>
          </p:nvCxnSpPr>
          <p:spPr>
            <a:xfrm>
              <a:off x="1714175" y="1039526"/>
              <a:ext cx="1028609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0297CE-2413-4FC6-9CAC-D4E9B887F94F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22" y="1039526"/>
              <a:ext cx="1028609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33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4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0B707-71AE-4717-9301-361593E2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Technical Administrator</a:t>
            </a:r>
            <a:endParaRPr lang="en-GB" dirty="0">
              <a:latin typeface="+mn-lt"/>
            </a:endParaRPr>
          </a:p>
        </p:txBody>
      </p:sp>
      <p:pic>
        <p:nvPicPr>
          <p:cNvPr id="7" name="techmanageusers">
            <a:hlinkClick r:id="" action="ppaction://media"/>
            <a:extLst>
              <a:ext uri="{FF2B5EF4-FFF2-40B4-BE49-F238E27FC236}">
                <a16:creationId xmlns:a16="http://schemas.microsoft.com/office/drawing/2014/main" id="{319C49B2-872A-4B4C-92A3-3C2DAF4C3A0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8521" y="1572396"/>
            <a:ext cx="8731569" cy="3922878"/>
          </a:xfr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8DDE47-8BA8-4A58-B6C1-D8FC1155ECE2}"/>
              </a:ext>
            </a:extLst>
          </p:cNvPr>
          <p:cNvGrpSpPr/>
          <p:nvPr/>
        </p:nvGrpSpPr>
        <p:grpSpPr>
          <a:xfrm>
            <a:off x="2087567" y="950433"/>
            <a:ext cx="4982949" cy="342779"/>
            <a:chOff x="-180130" y="954658"/>
            <a:chExt cx="4982949" cy="34277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F46CC3-E897-471C-AFE1-4DCD81B041BE}"/>
                </a:ext>
              </a:extLst>
            </p:cNvPr>
            <p:cNvSpPr txBox="1"/>
            <p:nvPr/>
          </p:nvSpPr>
          <p:spPr>
            <a:xfrm>
              <a:off x="-180130" y="954658"/>
              <a:ext cx="23817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1">
                      <a:lumMod val="75000"/>
                    </a:schemeClr>
                  </a:solidFill>
                  <a:cs typeface="Arial" panose="020B0604020202020204" pitchFamily="34" charset="0"/>
                </a:rPr>
                <a:t>Edit</a:t>
              </a:r>
              <a:r>
                <a:rPr lang="it-IT" sz="1600" b="1" dirty="0">
                  <a:solidFill>
                    <a:schemeClr val="accent1">
                      <a:lumMod val="75000"/>
                    </a:schemeClr>
                  </a:solidFill>
                  <a:cs typeface="Arial" panose="020B0604020202020204" pitchFamily="34" charset="0"/>
                </a:rPr>
                <a:t> personal </a:t>
              </a:r>
              <a:r>
                <a:rPr lang="it-IT" sz="1600" b="1" dirty="0" err="1">
                  <a:solidFill>
                    <a:schemeClr val="accent1">
                      <a:lumMod val="75000"/>
                    </a:schemeClr>
                  </a:solidFill>
                  <a:cs typeface="Arial" panose="020B0604020202020204" pitchFamily="34" charset="0"/>
                </a:rPr>
                <a:t>profile</a:t>
              </a:r>
              <a:endParaRPr lang="en-GB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28FB7D5-DEB8-409C-BC0D-2575D0F87CDC}"/>
                </a:ext>
              </a:extLst>
            </p:cNvPr>
            <p:cNvSpPr txBox="1"/>
            <p:nvPr/>
          </p:nvSpPr>
          <p:spPr>
            <a:xfrm>
              <a:off x="3096610" y="958883"/>
              <a:ext cx="1706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1">
                      <a:lumMod val="75000"/>
                    </a:schemeClr>
                  </a:solidFill>
                  <a:cs typeface="Arial" panose="020B0604020202020204" pitchFamily="34" charset="0"/>
                </a:rPr>
                <a:t>Manage</a:t>
              </a:r>
              <a:r>
                <a:rPr lang="it-IT" sz="1600" b="1" dirty="0">
                  <a:solidFill>
                    <a:schemeClr val="accent1">
                      <a:lumMod val="75000"/>
                    </a:schemeClr>
                  </a:solidFill>
                  <a:cs typeface="Arial" panose="020B0604020202020204" pitchFamily="34" charset="0"/>
                </a:rPr>
                <a:t> Users</a:t>
              </a:r>
              <a:endParaRPr lang="en-GB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5455071-BE53-43E1-9C3E-9DAAA5C9D935}"/>
                </a:ext>
              </a:extLst>
            </p:cNvPr>
            <p:cNvCxnSpPr>
              <a:cxnSpLocks/>
            </p:cNvCxnSpPr>
            <p:nvPr/>
          </p:nvCxnSpPr>
          <p:spPr>
            <a:xfrm>
              <a:off x="2094635" y="1125165"/>
              <a:ext cx="1028609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58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D72BA-F195-4806-B9D6-AC54239D3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Technical Administrator</a:t>
            </a:r>
            <a:endParaRPr lang="en-GB" dirty="0">
              <a:latin typeface="+mn-lt"/>
            </a:endParaRPr>
          </a:p>
        </p:txBody>
      </p:sp>
      <p:pic>
        <p:nvPicPr>
          <p:cNvPr id="7" name="techsetthresh">
            <a:hlinkClick r:id="" action="ppaction://media"/>
            <a:extLst>
              <a:ext uri="{FF2B5EF4-FFF2-40B4-BE49-F238E27FC236}">
                <a16:creationId xmlns:a16="http://schemas.microsoft.com/office/drawing/2014/main" id="{30BA07FB-4827-426E-969C-B11B448526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982" y="1463628"/>
            <a:ext cx="7182035" cy="490223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90283D-AB97-4290-849F-012BD8F8C2EE}"/>
              </a:ext>
            </a:extLst>
          </p:cNvPr>
          <p:cNvSpPr txBox="1"/>
          <p:nvPr/>
        </p:nvSpPr>
        <p:spPr>
          <a:xfrm>
            <a:off x="3321276" y="929100"/>
            <a:ext cx="2501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Manage</a:t>
            </a:r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thresholds</a:t>
            </a:r>
            <a:endParaRPr lang="en-GB" sz="16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51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3048B-50FA-4810-B85B-1E68BED4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Technical Administrator</a:t>
            </a:r>
            <a:endParaRPr lang="en-GB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8AA20-1A52-4DA9-B50E-7E9A24D52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82889"/>
          <a:stretch/>
        </p:blipFill>
        <p:spPr>
          <a:xfrm>
            <a:off x="293400" y="883736"/>
            <a:ext cx="8576164" cy="8404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2D30F7-C448-4411-AF3F-4916B3B5548D}"/>
              </a:ext>
            </a:extLst>
          </p:cNvPr>
          <p:cNvSpPr/>
          <p:nvPr/>
        </p:nvSpPr>
        <p:spPr>
          <a:xfrm>
            <a:off x="1482570" y="865980"/>
            <a:ext cx="7332518" cy="193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9448FB-ABD8-4975-A1D1-E81DE23C1F18}"/>
              </a:ext>
            </a:extLst>
          </p:cNvPr>
          <p:cNvSpPr txBox="1"/>
          <p:nvPr/>
        </p:nvSpPr>
        <p:spPr>
          <a:xfrm>
            <a:off x="3223123" y="786078"/>
            <a:ext cx="2711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Access server </a:t>
            </a:r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statistics</a:t>
            </a:r>
            <a:endParaRPr lang="en-GB" sz="16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8" name="serverstats">
            <a:hlinkClick r:id="" action="ppaction://media"/>
            <a:extLst>
              <a:ext uri="{FF2B5EF4-FFF2-40B4-BE49-F238E27FC236}">
                <a16:creationId xmlns:a16="http://schemas.microsoft.com/office/drawing/2014/main" id="{CF9ECE6A-13A4-4192-A266-2F9ECF44984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5704" y="1706380"/>
            <a:ext cx="6306676" cy="4664182"/>
          </a:xfrm>
        </p:spPr>
      </p:pic>
    </p:spTree>
    <p:extLst>
      <p:ext uri="{BB962C8B-B14F-4D97-AF65-F5344CB8AC3E}">
        <p14:creationId xmlns:p14="http://schemas.microsoft.com/office/powerpoint/2010/main" val="55481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CCC9-6B88-4B1E-BF97-34ACAA9A1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Technical Administrator</a:t>
            </a:r>
            <a:endParaRPr lang="en-GB" dirty="0">
              <a:latin typeface="+mn-lt"/>
            </a:endParaRPr>
          </a:p>
        </p:txBody>
      </p:sp>
      <p:pic>
        <p:nvPicPr>
          <p:cNvPr id="4" name="techquestionnaire">
            <a:hlinkClick r:id="" action="ppaction://media"/>
            <a:extLst>
              <a:ext uri="{FF2B5EF4-FFF2-40B4-BE49-F238E27FC236}">
                <a16:creationId xmlns:a16="http://schemas.microsoft.com/office/drawing/2014/main" id="{78C7B45E-24EB-4015-9B73-D0BCCD0053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929" y="1518892"/>
            <a:ext cx="8670142" cy="403327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B6B7A0-888A-49D5-B87A-02F4D14795F2}"/>
              </a:ext>
            </a:extLst>
          </p:cNvPr>
          <p:cNvSpPr txBox="1"/>
          <p:nvPr/>
        </p:nvSpPr>
        <p:spPr>
          <a:xfrm>
            <a:off x="3216771" y="972015"/>
            <a:ext cx="27104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Manage</a:t>
            </a:r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questionnaires</a:t>
            </a:r>
            <a:endParaRPr lang="en-GB" sz="16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13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72F4-5A41-4A45-B499-66F0C1E5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+mn-lt"/>
              </a:rPr>
              <a:t>Technical Administrator</a:t>
            </a:r>
            <a:endParaRPr lang="en-GB" dirty="0">
              <a:latin typeface="+mn-lt"/>
            </a:endParaRPr>
          </a:p>
        </p:txBody>
      </p:sp>
      <p:pic>
        <p:nvPicPr>
          <p:cNvPr id="4" name="techrev">
            <a:hlinkClick r:id="" action="ppaction://media"/>
            <a:extLst>
              <a:ext uri="{FF2B5EF4-FFF2-40B4-BE49-F238E27FC236}">
                <a16:creationId xmlns:a16="http://schemas.microsoft.com/office/drawing/2014/main" id="{284870BE-C9C2-4658-930E-74FD3F354C2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846" y="1600017"/>
            <a:ext cx="8740392" cy="406595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8195EC-F9ED-4137-AA93-F68C7321C7EB}"/>
              </a:ext>
            </a:extLst>
          </p:cNvPr>
          <p:cNvSpPr txBox="1"/>
          <p:nvPr/>
        </p:nvSpPr>
        <p:spPr>
          <a:xfrm>
            <a:off x="2859828" y="925094"/>
            <a:ext cx="3438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Manage</a:t>
            </a:r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 risk </a:t>
            </a:r>
            <a:r>
              <a:rPr lang="it-IT" sz="1600" b="1" dirty="0" err="1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evaluation</a:t>
            </a:r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 model</a:t>
            </a:r>
            <a:endParaRPr lang="en-GB" sz="16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8346-2441-4F6F-9DD5-D797D689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Limitations</a:t>
            </a:r>
            <a:r>
              <a:rPr lang="it-IT" dirty="0"/>
              <a:t> </a:t>
            </a:r>
            <a:r>
              <a:rPr lang="it-IT" dirty="0">
                <a:latin typeface="+mn-lt"/>
              </a:rPr>
              <a:t>and future work</a:t>
            </a:r>
            <a:endParaRPr lang="en-GB" dirty="0">
              <a:latin typeface="+mn-lt"/>
            </a:endParaRPr>
          </a:p>
        </p:txBody>
      </p:sp>
      <p:pic>
        <p:nvPicPr>
          <p:cNvPr id="7" name="Picture 6" descr="A picture containing plate, drawing&#10;&#10;Description automatically generated">
            <a:extLst>
              <a:ext uri="{FF2B5EF4-FFF2-40B4-BE49-F238E27FC236}">
                <a16:creationId xmlns:a16="http://schemas.microsoft.com/office/drawing/2014/main" id="{1D1320E4-BFDF-4F4C-B5DA-BC1B7BE1B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26" y="1719061"/>
            <a:ext cx="636039" cy="636039"/>
          </a:xfrm>
          <a:prstGeom prst="rect">
            <a:avLst/>
          </a:prstGeom>
        </p:spPr>
      </p:pic>
      <p:pic>
        <p:nvPicPr>
          <p:cNvPr id="11" name="Content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A299BF-AB27-49C6-B476-C3686BED0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2730073"/>
            <a:ext cx="636038" cy="636038"/>
          </a:xfr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C103463F-6CA2-4F41-8CD6-DB16B5E7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3741084"/>
            <a:ext cx="636039" cy="636039"/>
          </a:xfrm>
          <a:prstGeom prst="rect">
            <a:avLst/>
          </a:prstGeom>
        </p:spPr>
      </p:pic>
      <p:pic>
        <p:nvPicPr>
          <p:cNvPr id="19" name="Picture 18" descr="A picture containing sign, clock&#10;&#10;Description automatically generated">
            <a:extLst>
              <a:ext uri="{FF2B5EF4-FFF2-40B4-BE49-F238E27FC236}">
                <a16:creationId xmlns:a16="http://schemas.microsoft.com/office/drawing/2014/main" id="{D0C9075A-0123-4370-BFD7-F46CA66C1B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4814496"/>
            <a:ext cx="709851" cy="7098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E4E1725-A1EA-401D-BE07-116B66AAF512}"/>
              </a:ext>
            </a:extLst>
          </p:cNvPr>
          <p:cNvSpPr/>
          <p:nvPr/>
        </p:nvSpPr>
        <p:spPr>
          <a:xfrm>
            <a:off x="998372" y="506070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Multi user sessions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3CCF-8591-4ACB-8CA7-76C0871D0DC0}"/>
              </a:ext>
            </a:extLst>
          </p:cNvPr>
          <p:cNvSpPr/>
          <p:nvPr/>
        </p:nvSpPr>
        <p:spPr>
          <a:xfrm>
            <a:off x="961465" y="1709008"/>
            <a:ext cx="35285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Communication</a:t>
            </a:r>
            <a:r>
              <a:rPr lang="it-IT" dirty="0"/>
              <a:t> with mobile</a:t>
            </a:r>
          </a:p>
          <a:p>
            <a:r>
              <a:rPr lang="it-IT" dirty="0"/>
              <a:t>devices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7A9DF1-2F79-4415-8E65-879A628A9CE6}"/>
              </a:ext>
            </a:extLst>
          </p:cNvPr>
          <p:cNvSpPr/>
          <p:nvPr/>
        </p:nvSpPr>
        <p:spPr>
          <a:xfrm>
            <a:off x="998372" y="3916735"/>
            <a:ext cx="1880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Security </a:t>
            </a:r>
            <a:r>
              <a:rPr lang="it-IT" dirty="0" err="1"/>
              <a:t>issues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90B472-82B7-41BE-B70A-B26BB2C584FF}"/>
              </a:ext>
            </a:extLst>
          </p:cNvPr>
          <p:cNvSpPr/>
          <p:nvPr/>
        </p:nvSpPr>
        <p:spPr>
          <a:xfrm>
            <a:off x="998372" y="2938301"/>
            <a:ext cx="2422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Notification system</a:t>
            </a:r>
            <a:endParaRPr lang="en-GB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D941E265-6408-4182-A211-189247F9CC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982" y="1673122"/>
            <a:ext cx="718104" cy="718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825A55-3250-474E-8DE0-587431D525D7}"/>
              </a:ext>
            </a:extLst>
          </p:cNvPr>
          <p:cNvSpPr/>
          <p:nvPr/>
        </p:nvSpPr>
        <p:spPr>
          <a:xfrm>
            <a:off x="5476833" y="1871546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Risk </a:t>
            </a:r>
            <a:r>
              <a:rPr lang="it-IT" dirty="0" err="1"/>
              <a:t>level</a:t>
            </a:r>
            <a:r>
              <a:rPr lang="it-IT" dirty="0"/>
              <a:t> </a:t>
            </a:r>
            <a:r>
              <a:rPr lang="it-IT" dirty="0" err="1"/>
              <a:t>computation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6FE32B-715A-47FC-B1D2-37E8429885A4}"/>
              </a:ext>
            </a:extLst>
          </p:cNvPr>
          <p:cNvSpPr/>
          <p:nvPr/>
        </p:nvSpPr>
        <p:spPr>
          <a:xfrm>
            <a:off x="5485086" y="2938301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Improve</a:t>
            </a:r>
            <a:r>
              <a:rPr lang="it-IT" dirty="0"/>
              <a:t> graphics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EEBDF1-E316-4C75-927B-8B7302152C1A}"/>
              </a:ext>
            </a:extLst>
          </p:cNvPr>
          <p:cNvSpPr/>
          <p:nvPr/>
        </p:nvSpPr>
        <p:spPr>
          <a:xfrm>
            <a:off x="5485086" y="3787918"/>
            <a:ext cx="3432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err="1"/>
              <a:t>Implement</a:t>
            </a:r>
            <a:r>
              <a:rPr lang="it-IT" dirty="0"/>
              <a:t> educational </a:t>
            </a:r>
            <a:r>
              <a:rPr lang="it-IT" dirty="0" err="1"/>
              <a:t>guidelines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FFE372-B432-4029-9AD4-E49CEE368D9D}"/>
              </a:ext>
            </a:extLst>
          </p:cNvPr>
          <p:cNvSpPr/>
          <p:nvPr/>
        </p:nvSpPr>
        <p:spPr>
          <a:xfrm>
            <a:off x="5485086" y="5060704"/>
            <a:ext cx="254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Video tutorials</a:t>
            </a:r>
            <a:endParaRPr lang="en-GB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1C0C0F2-7665-4946-8156-99A1C6A226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26" y="2866791"/>
            <a:ext cx="562209" cy="562209"/>
          </a:xfrm>
          <a:prstGeom prst="rect">
            <a:avLst/>
          </a:prstGeom>
        </p:spPr>
      </p:pic>
      <p:pic>
        <p:nvPicPr>
          <p:cNvPr id="18" name="Picture 17" descr="A picture containing food&#10;&#10;Description automatically generated">
            <a:extLst>
              <a:ext uri="{FF2B5EF4-FFF2-40B4-BE49-F238E27FC236}">
                <a16:creationId xmlns:a16="http://schemas.microsoft.com/office/drawing/2014/main" id="{2DA4A45C-51B2-4860-8EC9-8573684C1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000" y="4935135"/>
            <a:ext cx="661833" cy="661833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05F302AA-09CF-4768-B950-15AB45DED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53" y="3851151"/>
            <a:ext cx="661833" cy="66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3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EF98D-A3BE-4A6D-9F70-C01B2173C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Montserrat" panose="00000500000000000000" pitchFamily="2" charset="0"/>
              </a:rPr>
              <a:t>Introduction</a:t>
            </a:r>
            <a:endParaRPr lang="en-GB" dirty="0">
              <a:latin typeface="Montserrat" panose="00000500000000000000" pitchFamily="2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46164D-87F6-4359-BFCB-9D5770761A63}"/>
              </a:ext>
            </a:extLst>
          </p:cNvPr>
          <p:cNvGrpSpPr/>
          <p:nvPr/>
        </p:nvGrpSpPr>
        <p:grpSpPr>
          <a:xfrm>
            <a:off x="3866984" y="3130554"/>
            <a:ext cx="5004360" cy="630315"/>
            <a:chOff x="3865204" y="1964588"/>
            <a:chExt cx="5004360" cy="63031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4E71A99-549D-44A1-AAD6-EFC8424391D7}"/>
                </a:ext>
              </a:extLst>
            </p:cNvPr>
            <p:cNvSpPr/>
            <p:nvPr/>
          </p:nvSpPr>
          <p:spPr>
            <a:xfrm>
              <a:off x="4513275" y="1973465"/>
              <a:ext cx="3973777" cy="6214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C1BC0D9-FB79-4E11-8675-11BD6E26CC62}"/>
                </a:ext>
              </a:extLst>
            </p:cNvPr>
            <p:cNvGrpSpPr/>
            <p:nvPr/>
          </p:nvGrpSpPr>
          <p:grpSpPr>
            <a:xfrm>
              <a:off x="3865204" y="1964588"/>
              <a:ext cx="5004360" cy="621437"/>
              <a:chOff x="4046405" y="1727262"/>
              <a:chExt cx="5004360" cy="621437"/>
            </a:xfrm>
          </p:grpSpPr>
          <p:pic>
            <p:nvPicPr>
              <p:cNvPr id="7" name="Picture 6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76C01EA3-4A61-4408-A21D-7A441E8DBE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46405" y="1727262"/>
                <a:ext cx="621437" cy="62143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2881ACC-75C5-4CDA-A372-EE57B748EA4C}"/>
                  </a:ext>
                </a:extLst>
              </p:cNvPr>
              <p:cNvSpPr/>
              <p:nvPr/>
            </p:nvSpPr>
            <p:spPr>
              <a:xfrm>
                <a:off x="4694476" y="1745725"/>
                <a:ext cx="435628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Montserrat" panose="00000500000000000000" pitchFamily="2" charset="0"/>
                    <a:cs typeface="Arial" panose="020B0604020202020204" pitchFamily="34" charset="0"/>
                  </a:rPr>
                  <a:t>Improve transmission of information between patients and doctors 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8155720-4BBA-497C-8166-E530B3C3B8B3}"/>
              </a:ext>
            </a:extLst>
          </p:cNvPr>
          <p:cNvGrpSpPr/>
          <p:nvPr/>
        </p:nvGrpSpPr>
        <p:grpSpPr>
          <a:xfrm>
            <a:off x="3310395" y="2212067"/>
            <a:ext cx="3695451" cy="621438"/>
            <a:chOff x="5057935" y="3164855"/>
            <a:chExt cx="3695451" cy="621438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45E965BF-9A1B-477E-831C-3A91EBDAECAA}"/>
                </a:ext>
              </a:extLst>
            </p:cNvPr>
            <p:cNvSpPr/>
            <p:nvPr/>
          </p:nvSpPr>
          <p:spPr>
            <a:xfrm>
              <a:off x="5624777" y="3164855"/>
              <a:ext cx="2951052" cy="6214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5ABA45D-2D1B-4C80-9379-86A0E6EDC0F4}"/>
                </a:ext>
              </a:extLst>
            </p:cNvPr>
            <p:cNvGrpSpPr/>
            <p:nvPr/>
          </p:nvGrpSpPr>
          <p:grpSpPr>
            <a:xfrm>
              <a:off x="5057935" y="3164855"/>
              <a:ext cx="3695451" cy="584775"/>
              <a:chOff x="67913" y="1797820"/>
              <a:chExt cx="3695451" cy="584775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A388B88-03B9-4EE8-AC2A-6904799BFB9B}"/>
                  </a:ext>
                </a:extLst>
              </p:cNvPr>
              <p:cNvSpPr/>
              <p:nvPr/>
            </p:nvSpPr>
            <p:spPr>
              <a:xfrm>
                <a:off x="661389" y="1797820"/>
                <a:ext cx="310197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1600" dirty="0">
                    <a:latin typeface="Montserrat" panose="00000500000000000000" pitchFamily="2" charset="0"/>
                    <a:cs typeface="Arial" panose="020B0604020202020204" pitchFamily="34" charset="0"/>
                  </a:rPr>
                  <a:t>Collect information about patients with HF</a:t>
                </a:r>
              </a:p>
            </p:txBody>
          </p:sp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8DF44D52-03E6-433C-94E6-2A8E8E1B7A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13" y="1843749"/>
                <a:ext cx="514905" cy="514905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237DAB-42A2-4380-BE2E-A81956182248}"/>
              </a:ext>
            </a:extLst>
          </p:cNvPr>
          <p:cNvGrpSpPr/>
          <p:nvPr/>
        </p:nvGrpSpPr>
        <p:grpSpPr>
          <a:xfrm>
            <a:off x="147735" y="2709953"/>
            <a:ext cx="3016484" cy="1494577"/>
            <a:chOff x="1159789" y="2722318"/>
            <a:chExt cx="3016484" cy="149457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FF55D4-59F4-4E0A-92DB-A28E2CDDDF4F}"/>
                </a:ext>
              </a:extLst>
            </p:cNvPr>
            <p:cNvSpPr/>
            <p:nvPr/>
          </p:nvSpPr>
          <p:spPr>
            <a:xfrm>
              <a:off x="1419877" y="2722318"/>
              <a:ext cx="2658863" cy="14945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55800217-A333-4E89-8A15-979DA5217941}"/>
                </a:ext>
              </a:extLst>
            </p:cNvPr>
            <p:cNvSpPr txBox="1">
              <a:spLocks/>
            </p:cNvSpPr>
            <p:nvPr/>
          </p:nvSpPr>
          <p:spPr>
            <a:xfrm>
              <a:off x="1586211" y="3159263"/>
              <a:ext cx="2590062" cy="7825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b="1" dirty="0">
                  <a:latin typeface="Montserrat" panose="00000500000000000000" pitchFamily="2" charset="0"/>
                </a:rPr>
                <a:t>A</a:t>
              </a:r>
              <a:r>
                <a:rPr lang="en-GB" b="1" dirty="0" err="1">
                  <a:latin typeface="Montserrat" panose="00000500000000000000" pitchFamily="2" charset="0"/>
                </a:rPr>
                <a:t>ims</a:t>
              </a:r>
              <a:r>
                <a:rPr lang="en-GB" b="1" dirty="0">
                  <a:latin typeface="Montserrat" panose="00000500000000000000" pitchFamily="2" charset="0"/>
                </a:rPr>
                <a:t> of the system</a:t>
              </a:r>
            </a:p>
          </p:txBody>
        </p:sp>
        <p:pic>
          <p:nvPicPr>
            <p:cNvPr id="19" name="Picture 1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55848E6-0DC4-4AB1-871C-D96F9E196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9789" y="3115628"/>
              <a:ext cx="743896" cy="743896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EF4C8BE-70DE-43AE-80FD-88C03615DDE6}"/>
              </a:ext>
            </a:extLst>
          </p:cNvPr>
          <p:cNvGrpSpPr/>
          <p:nvPr/>
        </p:nvGrpSpPr>
        <p:grpSpPr>
          <a:xfrm>
            <a:off x="3213110" y="4103037"/>
            <a:ext cx="3719791" cy="653958"/>
            <a:chOff x="3922093" y="4301668"/>
            <a:chExt cx="3719791" cy="65395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2CF4EE1-BCB3-4B6B-B07D-D3C733E40AED}"/>
                </a:ext>
              </a:extLst>
            </p:cNvPr>
            <p:cNvGrpSpPr/>
            <p:nvPr/>
          </p:nvGrpSpPr>
          <p:grpSpPr>
            <a:xfrm>
              <a:off x="3922093" y="4301668"/>
              <a:ext cx="3693157" cy="653958"/>
              <a:chOff x="3922093" y="4301668"/>
              <a:chExt cx="3693157" cy="653958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E602AD76-FAB4-4594-AF60-84309DD644C9}"/>
                  </a:ext>
                </a:extLst>
              </p:cNvPr>
              <p:cNvSpPr/>
              <p:nvPr/>
            </p:nvSpPr>
            <p:spPr>
              <a:xfrm>
                <a:off x="4513275" y="4327571"/>
                <a:ext cx="3101975" cy="62143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5" name="Picture 4" descr="A picture containing drawing, clock&#10;&#10;Description automatically generated">
                <a:extLst>
                  <a:ext uri="{FF2B5EF4-FFF2-40B4-BE49-F238E27FC236}">
                    <a16:creationId xmlns:a16="http://schemas.microsoft.com/office/drawing/2014/main" id="{A6D3AE95-EE13-4F8E-A265-CF3E44ACC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2093" y="4301668"/>
                <a:ext cx="683581" cy="653958"/>
              </a:xfrm>
              <a:prstGeom prst="rect">
                <a:avLst/>
              </a:prstGeom>
            </p:spPr>
          </p:pic>
        </p:grpSp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2D54898-15C7-49DA-9140-9118EA037906}"/>
                </a:ext>
              </a:extLst>
            </p:cNvPr>
            <p:cNvSpPr txBox="1">
              <a:spLocks/>
            </p:cNvSpPr>
            <p:nvPr/>
          </p:nvSpPr>
          <p:spPr>
            <a:xfrm>
              <a:off x="4513275" y="4458086"/>
              <a:ext cx="3128609" cy="47635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Wingdings" charset="2"/>
                <a:buNone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200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600" dirty="0">
                  <a:latin typeface="Montserrat" panose="00000500000000000000" pitchFamily="2" charset="0"/>
                </a:rPr>
                <a:t>Supply constant monitoring</a:t>
              </a:r>
            </a:p>
            <a:p>
              <a:endParaRPr lang="en-GB" sz="16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7BCB15-72F4-443F-82E4-90B8558AEFF3}"/>
              </a:ext>
            </a:extLst>
          </p:cNvPr>
          <p:cNvGrpSpPr/>
          <p:nvPr/>
        </p:nvGrpSpPr>
        <p:grpSpPr>
          <a:xfrm>
            <a:off x="1164875" y="5047426"/>
            <a:ext cx="3824336" cy="662561"/>
            <a:chOff x="3259532" y="5361709"/>
            <a:chExt cx="3824336" cy="66256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B6F0CB4-7758-4F2F-937C-93B60051711D}"/>
                </a:ext>
              </a:extLst>
            </p:cNvPr>
            <p:cNvGrpSpPr/>
            <p:nvPr/>
          </p:nvGrpSpPr>
          <p:grpSpPr>
            <a:xfrm>
              <a:off x="3981893" y="5402832"/>
              <a:ext cx="3101975" cy="621438"/>
              <a:chOff x="3981893" y="5402832"/>
              <a:chExt cx="3101975" cy="621438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0CB6C2E6-4404-4870-BD21-97A9A4D6B1B1}"/>
                  </a:ext>
                </a:extLst>
              </p:cNvPr>
              <p:cNvSpPr/>
              <p:nvPr/>
            </p:nvSpPr>
            <p:spPr>
              <a:xfrm>
                <a:off x="3981893" y="5402832"/>
                <a:ext cx="3101975" cy="62143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A2131A94-B2ED-4453-9E65-8FA86AB649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893" y="5547919"/>
                <a:ext cx="2961252" cy="476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600" dirty="0">
                    <a:latin typeface="Montserrat" panose="00000500000000000000" pitchFamily="2" charset="0"/>
                  </a:rPr>
                  <a:t>Reduce rehospitalization</a:t>
                </a:r>
              </a:p>
            </p:txBody>
          </p:sp>
        </p:grpSp>
        <p:pic>
          <p:nvPicPr>
            <p:cNvPr id="29" name="Picture 28" descr="A close up of text on a black background&#10;&#10;Description automatically generated">
              <a:extLst>
                <a:ext uri="{FF2B5EF4-FFF2-40B4-BE49-F238E27FC236}">
                  <a16:creationId xmlns:a16="http://schemas.microsoft.com/office/drawing/2014/main" id="{55A657FD-4F71-4061-B127-2666957D0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532" y="5361709"/>
              <a:ext cx="662561" cy="662561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FC1D499-AFC8-4BFF-9F2E-616FD6BF770A}"/>
              </a:ext>
            </a:extLst>
          </p:cNvPr>
          <p:cNvGrpSpPr/>
          <p:nvPr/>
        </p:nvGrpSpPr>
        <p:grpSpPr>
          <a:xfrm>
            <a:off x="1043695" y="1342349"/>
            <a:ext cx="4114426" cy="648113"/>
            <a:chOff x="3346190" y="973533"/>
            <a:chExt cx="4114426" cy="64811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0E03A8B-AC64-4709-B51F-AAB3ACBC08EE}"/>
                </a:ext>
              </a:extLst>
            </p:cNvPr>
            <p:cNvGrpSpPr/>
            <p:nvPr/>
          </p:nvGrpSpPr>
          <p:grpSpPr>
            <a:xfrm>
              <a:off x="4004345" y="990619"/>
              <a:ext cx="3456271" cy="631027"/>
              <a:chOff x="3981893" y="5402832"/>
              <a:chExt cx="3261360" cy="631027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81096F1-A7BB-4B7B-986C-DB7642EDB968}"/>
                  </a:ext>
                </a:extLst>
              </p:cNvPr>
              <p:cNvSpPr/>
              <p:nvPr/>
            </p:nvSpPr>
            <p:spPr>
              <a:xfrm>
                <a:off x="3981893" y="5402832"/>
                <a:ext cx="3101975" cy="62143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  <a:alpha val="6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37AB6874-264D-4732-B79F-4633D5360D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1893" y="5557508"/>
                <a:ext cx="3261360" cy="4763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Font typeface="Wingdings" charset="2"/>
                  <a:buNone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–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»"/>
                  <a:defRPr sz="2200" kern="1200">
                    <a:solidFill>
                      <a:schemeClr val="tx1"/>
                    </a:solidFill>
                    <a:latin typeface="Arial"/>
                    <a:ea typeface="+mn-ea"/>
                    <a:cs typeface="Arial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sz="1600" dirty="0" err="1">
                    <a:latin typeface="Montserrat" panose="00000500000000000000" pitchFamily="2" charset="0"/>
                  </a:rPr>
                  <a:t>Provide</a:t>
                </a:r>
                <a:r>
                  <a:rPr lang="it-IT" sz="1600" dirty="0">
                    <a:latin typeface="Montserrat" panose="00000500000000000000" pitchFamily="2" charset="0"/>
                  </a:rPr>
                  <a:t> long </a:t>
                </a:r>
                <a:r>
                  <a:rPr lang="it-IT" sz="1600" dirty="0" err="1">
                    <a:latin typeface="Montserrat" panose="00000500000000000000" pitchFamily="2" charset="0"/>
                  </a:rPr>
                  <a:t>term</a:t>
                </a:r>
                <a:r>
                  <a:rPr lang="it-IT" sz="1600" dirty="0">
                    <a:latin typeface="Montserrat" panose="00000500000000000000" pitchFamily="2" charset="0"/>
                  </a:rPr>
                  <a:t> </a:t>
                </a:r>
                <a:r>
                  <a:rPr lang="it-IT" sz="1600" dirty="0" err="1">
                    <a:latin typeface="Montserrat" panose="00000500000000000000" pitchFamily="2" charset="0"/>
                  </a:rPr>
                  <a:t>prevention</a:t>
                </a:r>
                <a:endParaRPr lang="en-GB" sz="1600" dirty="0">
                  <a:latin typeface="Montserrat" panose="00000500000000000000" pitchFamily="2" charset="0"/>
                </a:endParaRPr>
              </a:p>
            </p:txBody>
          </p:sp>
        </p:grpSp>
        <p:pic>
          <p:nvPicPr>
            <p:cNvPr id="32" name="Picture 31" descr="A picture containing object, drawing, clock&#10;&#10;Description automatically generated">
              <a:extLst>
                <a:ext uri="{FF2B5EF4-FFF2-40B4-BE49-F238E27FC236}">
                  <a16:creationId xmlns:a16="http://schemas.microsoft.com/office/drawing/2014/main" id="{B64DEF66-4233-4E6E-9676-C931982D6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6190" y="973533"/>
              <a:ext cx="575903" cy="575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437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2D430F2C-FD99-4F23-A8CB-9F3453FBE249}"/>
              </a:ext>
            </a:extLst>
          </p:cNvPr>
          <p:cNvSpPr/>
          <p:nvPr/>
        </p:nvSpPr>
        <p:spPr>
          <a:xfrm>
            <a:off x="60743" y="3464513"/>
            <a:ext cx="4420950" cy="2616544"/>
          </a:xfrm>
          <a:prstGeom prst="roundRect">
            <a:avLst/>
          </a:prstGeom>
          <a:solidFill>
            <a:schemeClr val="bg2">
              <a:lumMod val="90000"/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7AEB3D39-3103-41F2-A90A-C07D244BF644}"/>
              </a:ext>
            </a:extLst>
          </p:cNvPr>
          <p:cNvSpPr/>
          <p:nvPr/>
        </p:nvSpPr>
        <p:spPr>
          <a:xfrm>
            <a:off x="4652296" y="3452087"/>
            <a:ext cx="4396692" cy="2628969"/>
          </a:xfrm>
          <a:prstGeom prst="roundRect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04C3B21-8E5F-4D8E-B6EB-0272D70EFAD7}"/>
              </a:ext>
            </a:extLst>
          </p:cNvPr>
          <p:cNvSpPr/>
          <p:nvPr/>
        </p:nvSpPr>
        <p:spPr>
          <a:xfrm>
            <a:off x="1760190" y="963382"/>
            <a:ext cx="5510622" cy="2178769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85A69D-CB2A-419D-87A5-D66F4026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Introduction</a:t>
            </a:r>
            <a:r>
              <a:rPr lang="it-IT" dirty="0">
                <a:latin typeface="+mn-lt"/>
              </a:rPr>
              <a:t> – Project </a:t>
            </a:r>
            <a:r>
              <a:rPr lang="it-IT" dirty="0" err="1">
                <a:latin typeface="+mn-lt"/>
              </a:rPr>
              <a:t>Implementation</a:t>
            </a:r>
            <a:endParaRPr lang="en-GB" dirty="0">
              <a:latin typeface="+mn-l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1BDF00D-13EE-4DD8-9981-BA4CEC41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20241" y="5328981"/>
            <a:ext cx="1586822" cy="515225"/>
          </a:xfrm>
        </p:spPr>
        <p:txBody>
          <a:bodyPr>
            <a:noAutofit/>
          </a:bodyPr>
          <a:lstStyle/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Users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F03E9D-7FB8-4257-B2ED-DFEC6DF1DA94}"/>
              </a:ext>
            </a:extLst>
          </p:cNvPr>
          <p:cNvSpPr txBox="1">
            <a:spLocks/>
          </p:cNvSpPr>
          <p:nvPr/>
        </p:nvSpPr>
        <p:spPr>
          <a:xfrm>
            <a:off x="2937280" y="4160040"/>
            <a:ext cx="2047355" cy="6230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300" b="1" dirty="0">
                <a:latin typeface="Montserrat" panose="00000500000000000000" pitchFamily="2" charset="0"/>
                <a:cs typeface="Arial" panose="020B0604020202020204" pitchFamily="34" charset="0"/>
              </a:rPr>
              <a:t>Access</a:t>
            </a:r>
          </a:p>
          <a:p>
            <a:r>
              <a:rPr lang="it-IT" sz="1300" b="1" dirty="0">
                <a:latin typeface="Montserrat" panose="00000500000000000000" pitchFamily="2" charset="0"/>
                <a:cs typeface="Arial" panose="020B0604020202020204" pitchFamily="34" charset="0"/>
              </a:rPr>
              <a:t>Server </a:t>
            </a:r>
            <a:r>
              <a:rPr lang="it-IT" sz="1300" b="1" dirty="0" err="1">
                <a:latin typeface="Montserrat" panose="00000500000000000000" pitchFamily="2" charset="0"/>
                <a:cs typeface="Arial" panose="020B0604020202020204" pitchFamily="34" charset="0"/>
              </a:rPr>
              <a:t>Statistics</a:t>
            </a:r>
            <a:endParaRPr lang="en-GB" sz="1300" b="1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F1E8D9-8E30-4F15-B9F9-E2F0E97ACBDE}"/>
              </a:ext>
            </a:extLst>
          </p:cNvPr>
          <p:cNvSpPr/>
          <p:nvPr/>
        </p:nvSpPr>
        <p:spPr>
          <a:xfrm>
            <a:off x="1096497" y="3542303"/>
            <a:ext cx="220124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pPr algn="ct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Risk Evaluation Models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B5BAF4-E8E4-43B6-BEDA-EFDB43D51FAD}"/>
              </a:ext>
            </a:extLst>
          </p:cNvPr>
          <p:cNvSpPr/>
          <p:nvPr/>
        </p:nvSpPr>
        <p:spPr>
          <a:xfrm>
            <a:off x="2956379" y="5328981"/>
            <a:ext cx="15135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Questionnaires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F8C94-4EB9-4726-A512-53D6C033C482}"/>
              </a:ext>
            </a:extLst>
          </p:cNvPr>
          <p:cNvSpPr/>
          <p:nvPr/>
        </p:nvSpPr>
        <p:spPr>
          <a:xfrm>
            <a:off x="159569" y="4191690"/>
            <a:ext cx="114646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Thresholds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E61457-58DB-4BD7-AB48-9B4F475D4BE0}"/>
              </a:ext>
            </a:extLst>
          </p:cNvPr>
          <p:cNvGrpSpPr/>
          <p:nvPr/>
        </p:nvGrpSpPr>
        <p:grpSpPr>
          <a:xfrm>
            <a:off x="1166607" y="4061274"/>
            <a:ext cx="1885444" cy="1885444"/>
            <a:chOff x="288521" y="1247817"/>
            <a:chExt cx="1885444" cy="188544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E40BA06-F21E-46B4-8DAF-203D2CCD98B7}"/>
                </a:ext>
              </a:extLst>
            </p:cNvPr>
            <p:cNvSpPr/>
            <p:nvPr/>
          </p:nvSpPr>
          <p:spPr>
            <a:xfrm>
              <a:off x="288521" y="1247817"/>
              <a:ext cx="1885444" cy="18854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1</a:t>
              </a:r>
              <a:endParaRPr lang="en-GB" dirty="0"/>
            </a:p>
          </p:txBody>
        </p:sp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85585989-F1B9-42CE-80E0-811F3DB23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826" y="1578724"/>
              <a:ext cx="1093521" cy="109352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483C69B-24E6-4D26-969E-D6F028712E97}"/>
              </a:ext>
            </a:extLst>
          </p:cNvPr>
          <p:cNvGrpSpPr/>
          <p:nvPr/>
        </p:nvGrpSpPr>
        <p:grpSpPr>
          <a:xfrm>
            <a:off x="3699854" y="1280037"/>
            <a:ext cx="1757775" cy="1757775"/>
            <a:chOff x="3422959" y="1120233"/>
            <a:chExt cx="1885444" cy="188544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F27F1EC-58F0-4ACF-9D1B-671FD2D7A417}"/>
                </a:ext>
              </a:extLst>
            </p:cNvPr>
            <p:cNvSpPr/>
            <p:nvPr/>
          </p:nvSpPr>
          <p:spPr>
            <a:xfrm>
              <a:off x="3422959" y="1120233"/>
              <a:ext cx="1885444" cy="18854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15" name="Picture 14" descr="A picture containing light, drawing, shirt&#10;&#10;Description automatically generated">
              <a:extLst>
                <a:ext uri="{FF2B5EF4-FFF2-40B4-BE49-F238E27FC236}">
                  <a16:creationId xmlns:a16="http://schemas.microsoft.com/office/drawing/2014/main" id="{D14F32D4-4ABF-4D21-B33E-162C9F1EE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8921" y="1431384"/>
              <a:ext cx="1093521" cy="1093521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B2F9E7B-945B-41AC-9F73-8510C6A595B3}"/>
              </a:ext>
            </a:extLst>
          </p:cNvPr>
          <p:cNvGrpSpPr/>
          <p:nvPr/>
        </p:nvGrpSpPr>
        <p:grpSpPr>
          <a:xfrm>
            <a:off x="6007603" y="4011430"/>
            <a:ext cx="1885444" cy="1885444"/>
            <a:chOff x="6086494" y="3742657"/>
            <a:chExt cx="1885444" cy="188544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566CA1-B576-4A1F-8635-CF095242F690}"/>
                </a:ext>
              </a:extLst>
            </p:cNvPr>
            <p:cNvSpPr/>
            <p:nvPr/>
          </p:nvSpPr>
          <p:spPr>
            <a:xfrm>
              <a:off x="6086494" y="3742657"/>
              <a:ext cx="1885444" cy="18854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94E1685-7985-4222-8A3D-C726DCAC2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003" y="4184527"/>
              <a:ext cx="975038" cy="975038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D4D5880-D254-4B48-A884-941A870BC466}"/>
              </a:ext>
            </a:extLst>
          </p:cNvPr>
          <p:cNvSpPr/>
          <p:nvPr/>
        </p:nvSpPr>
        <p:spPr>
          <a:xfrm>
            <a:off x="3642428" y="972260"/>
            <a:ext cx="1872629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Upload Parameters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C066BCB-97CC-4225-AAB2-76746FFACD04}"/>
              </a:ext>
            </a:extLst>
          </p:cNvPr>
          <p:cNvSpPr/>
          <p:nvPr/>
        </p:nvSpPr>
        <p:spPr>
          <a:xfrm>
            <a:off x="5473778" y="1406627"/>
            <a:ext cx="15953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Access</a:t>
            </a:r>
          </a:p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Medical Reports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BB37606-ACFF-4759-AF72-E1F3C1613F21}"/>
              </a:ext>
            </a:extLst>
          </p:cNvPr>
          <p:cNvSpPr/>
          <p:nvPr/>
        </p:nvSpPr>
        <p:spPr>
          <a:xfrm>
            <a:off x="2830305" y="2311916"/>
            <a:ext cx="89800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Access</a:t>
            </a:r>
          </a:p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Therapy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FBC36F-08F1-4DF9-A35F-F8E7CF18E7CB}"/>
              </a:ext>
            </a:extLst>
          </p:cNvPr>
          <p:cNvSpPr/>
          <p:nvPr/>
        </p:nvSpPr>
        <p:spPr>
          <a:xfrm>
            <a:off x="5500778" y="2311916"/>
            <a:ext cx="88678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Visits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A8B1E1-F443-4AD7-80BF-0903DC5E3075}"/>
              </a:ext>
            </a:extLst>
          </p:cNvPr>
          <p:cNvSpPr/>
          <p:nvPr/>
        </p:nvSpPr>
        <p:spPr>
          <a:xfrm>
            <a:off x="1805986" y="1414727"/>
            <a:ext cx="192232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300" b="1" dirty="0" err="1">
                <a:latin typeface="Montserrat" panose="00000500000000000000" pitchFamily="2" charset="0"/>
                <a:cs typeface="Arial" panose="020B0604020202020204" pitchFamily="34" charset="0"/>
              </a:rPr>
              <a:t>View</a:t>
            </a:r>
            <a:endParaRPr lang="it-IT" sz="1300" b="1" dirty="0">
              <a:latin typeface="Montserrat" panose="00000500000000000000" pitchFamily="2" charset="0"/>
              <a:cs typeface="Arial" panose="020B0604020202020204" pitchFamily="34" charset="0"/>
            </a:endParaRPr>
          </a:p>
          <a:p>
            <a:pPr algn="r"/>
            <a:r>
              <a:rPr lang="it-IT" sz="1300" b="1" dirty="0">
                <a:latin typeface="Montserrat" panose="00000500000000000000" pitchFamily="2" charset="0"/>
                <a:cs typeface="Arial" panose="020B0604020202020204" pitchFamily="34" charset="0"/>
              </a:rPr>
              <a:t>Emergency </a:t>
            </a:r>
            <a:r>
              <a:rPr lang="it-IT" sz="1300" b="1" dirty="0" err="1">
                <a:latin typeface="Montserrat" panose="00000500000000000000" pitchFamily="2" charset="0"/>
                <a:cs typeface="Arial" panose="020B0604020202020204" pitchFamily="34" charset="0"/>
              </a:rPr>
              <a:t>Contact</a:t>
            </a:r>
            <a:endParaRPr lang="en-GB" sz="1300" b="1" dirty="0">
              <a:latin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B8047F-43CB-4A9D-9C22-67750BBF671F}"/>
              </a:ext>
            </a:extLst>
          </p:cNvPr>
          <p:cNvSpPr/>
          <p:nvPr/>
        </p:nvSpPr>
        <p:spPr>
          <a:xfrm>
            <a:off x="5001165" y="5324983"/>
            <a:ext cx="118173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Access</a:t>
            </a:r>
          </a:p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Patient List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A99FE1C-A5AD-4892-9D3D-8160BA0CF980}"/>
              </a:ext>
            </a:extLst>
          </p:cNvPr>
          <p:cNvSpPr/>
          <p:nvPr/>
        </p:nvSpPr>
        <p:spPr>
          <a:xfrm>
            <a:off x="7740643" y="5330794"/>
            <a:ext cx="88678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Visits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F2B6809-3BFC-4559-87F2-0C6D8F6B9AE9}"/>
              </a:ext>
            </a:extLst>
          </p:cNvPr>
          <p:cNvSpPr/>
          <p:nvPr/>
        </p:nvSpPr>
        <p:spPr>
          <a:xfrm>
            <a:off x="7808485" y="4187536"/>
            <a:ext cx="10422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Therapies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820E10-F434-4132-8720-FB533B828EF0}"/>
              </a:ext>
            </a:extLst>
          </p:cNvPr>
          <p:cNvSpPr/>
          <p:nvPr/>
        </p:nvSpPr>
        <p:spPr>
          <a:xfrm>
            <a:off x="4560197" y="4195060"/>
            <a:ext cx="15953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Manage</a:t>
            </a:r>
          </a:p>
          <a:p>
            <a:pPr algn="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Medical Reports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500ACB0-EB27-4338-9382-C48375C63EA0}"/>
              </a:ext>
            </a:extLst>
          </p:cNvPr>
          <p:cNvSpPr/>
          <p:nvPr/>
        </p:nvSpPr>
        <p:spPr>
          <a:xfrm>
            <a:off x="6330380" y="3503343"/>
            <a:ext cx="1202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Upload</a:t>
            </a:r>
          </a:p>
          <a:p>
            <a:pPr algn="ctr"/>
            <a:r>
              <a:rPr lang="en-GB" sz="1300" b="1" dirty="0">
                <a:latin typeface="Montserrat" panose="00000500000000000000" pitchFamily="2" charset="0"/>
                <a:cs typeface="Arial" panose="020B0604020202020204" pitchFamily="34" charset="0"/>
              </a:rPr>
              <a:t>Parameters</a:t>
            </a:r>
          </a:p>
        </p:txBody>
      </p:sp>
      <p:pic>
        <p:nvPicPr>
          <p:cNvPr id="48" name="Picture 47" descr="A close up of a logo&#10;&#10;Description automatically generated">
            <a:extLst>
              <a:ext uri="{FF2B5EF4-FFF2-40B4-BE49-F238E27FC236}">
                <a16:creationId xmlns:a16="http://schemas.microsoft.com/office/drawing/2014/main" id="{4E69C96A-4452-49B9-A2D7-28D9DCC69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88949">
            <a:off x="4302133" y="5928582"/>
            <a:ext cx="523220" cy="523220"/>
          </a:xfrm>
          <a:prstGeom prst="rect">
            <a:avLst/>
          </a:prstGeom>
        </p:spPr>
      </p:pic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8B309A34-C062-4BBC-A26F-66D1071F5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93821" y="2888769"/>
            <a:ext cx="523220" cy="523220"/>
          </a:xfrm>
          <a:prstGeom prst="rect">
            <a:avLst/>
          </a:prstGeom>
        </p:spPr>
      </p:pic>
      <p:pic>
        <p:nvPicPr>
          <p:cNvPr id="50" name="Picture 49" descr="A close up of a logo&#10;&#10;Description automatically generated">
            <a:extLst>
              <a:ext uri="{FF2B5EF4-FFF2-40B4-BE49-F238E27FC236}">
                <a16:creationId xmlns:a16="http://schemas.microsoft.com/office/drawing/2014/main" id="{99036D7A-C7C1-492F-89E7-BEC7B1A290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323804" y="2886104"/>
            <a:ext cx="523220" cy="52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89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B87A6D-896C-4E75-82BB-7982C89E2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022" y="867806"/>
            <a:ext cx="2616876" cy="5341335"/>
          </a:xfrm>
        </p:spPr>
        <p:txBody>
          <a:bodyPr>
            <a:noAutofit/>
          </a:bodyPr>
          <a:lstStyle/>
          <a:p>
            <a:r>
              <a:rPr lang="it-IT" sz="1400" b="1" dirty="0" err="1">
                <a:latin typeface="+mn-lt"/>
              </a:rPr>
              <a:t>Patient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SpecializedPractitioner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TechnicalAdministrator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Questionnaire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Question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Answer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QuestionnaireScore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ClinicalParameter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ClinicalParameterValue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Comorbidity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ComorbidityValue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MedicalProcedure</a:t>
            </a:r>
            <a:endParaRPr lang="it-IT" sz="1400" b="1" dirty="0">
              <a:latin typeface="+mn-lt"/>
            </a:endParaRPr>
          </a:p>
          <a:p>
            <a:r>
              <a:rPr lang="it-IT" sz="1400" b="1" dirty="0">
                <a:latin typeface="+mn-lt"/>
              </a:rPr>
              <a:t>Orari</a:t>
            </a:r>
          </a:p>
          <a:p>
            <a:r>
              <a:rPr lang="it-IT" sz="1400" b="1" dirty="0">
                <a:latin typeface="+mn-lt"/>
              </a:rPr>
              <a:t>CUP</a:t>
            </a:r>
          </a:p>
          <a:p>
            <a:r>
              <a:rPr lang="it-IT" sz="1400" b="1" dirty="0">
                <a:latin typeface="+mn-lt"/>
              </a:rPr>
              <a:t>Therapy</a:t>
            </a:r>
          </a:p>
          <a:p>
            <a:r>
              <a:rPr lang="it-IT" sz="1400" b="1" dirty="0" err="1">
                <a:latin typeface="+mn-lt"/>
              </a:rPr>
              <a:t>Prescription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Incompatible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RiskEvaluationModel</a:t>
            </a:r>
            <a:endParaRPr lang="it-IT" sz="1400" b="1" dirty="0">
              <a:latin typeface="+mn-lt"/>
            </a:endParaRPr>
          </a:p>
          <a:p>
            <a:r>
              <a:rPr lang="it-IT" sz="1400" b="1" dirty="0">
                <a:latin typeface="+mn-lt"/>
              </a:rPr>
              <a:t>Weight</a:t>
            </a:r>
          </a:p>
          <a:p>
            <a:r>
              <a:rPr lang="it-IT" sz="1400" b="1" dirty="0" err="1">
                <a:latin typeface="+mn-lt"/>
              </a:rPr>
              <a:t>PatientRisk</a:t>
            </a:r>
            <a:endParaRPr lang="it-IT" sz="1400" b="1" dirty="0">
              <a:latin typeface="+mn-lt"/>
            </a:endParaRPr>
          </a:p>
          <a:p>
            <a:r>
              <a:rPr lang="it-IT" sz="1400" b="1" dirty="0" err="1">
                <a:latin typeface="+mn-lt"/>
              </a:rPr>
              <a:t>ServerParameter</a:t>
            </a:r>
            <a:endParaRPr lang="it-IT" sz="1400" b="1" dirty="0">
              <a:latin typeface="+mn-lt"/>
            </a:endParaRPr>
          </a:p>
          <a:p>
            <a:endParaRPr lang="it-IT" sz="1400" b="1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8471080-1597-4D55-AA04-A7BBCF1CE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Tables</a:t>
            </a:r>
            <a:endParaRPr lang="it-IT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240D1D-3F82-4787-AFE9-DFBAB7CB3A83}"/>
              </a:ext>
            </a:extLst>
          </p:cNvPr>
          <p:cNvSpPr/>
          <p:nvPr/>
        </p:nvSpPr>
        <p:spPr>
          <a:xfrm>
            <a:off x="3460022" y="908464"/>
            <a:ext cx="2318108" cy="73152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014959-DFF7-422D-8CE2-AFF709B1823E}"/>
              </a:ext>
            </a:extLst>
          </p:cNvPr>
          <p:cNvSpPr/>
          <p:nvPr/>
        </p:nvSpPr>
        <p:spPr>
          <a:xfrm>
            <a:off x="3460022" y="1690450"/>
            <a:ext cx="2318108" cy="97975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24E334-4D09-4FD6-B133-D07EE51B9E2F}"/>
              </a:ext>
            </a:extLst>
          </p:cNvPr>
          <p:cNvSpPr/>
          <p:nvPr/>
        </p:nvSpPr>
        <p:spPr>
          <a:xfrm>
            <a:off x="3460022" y="2709832"/>
            <a:ext cx="2318108" cy="979758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E2D6F5E-BA2C-4563-B06F-97DF87A57065}"/>
              </a:ext>
            </a:extLst>
          </p:cNvPr>
          <p:cNvSpPr/>
          <p:nvPr/>
        </p:nvSpPr>
        <p:spPr>
          <a:xfrm>
            <a:off x="3460022" y="3729214"/>
            <a:ext cx="2318108" cy="739314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0E06D4-D10E-492F-B30C-D606C2FD672E}"/>
              </a:ext>
            </a:extLst>
          </p:cNvPr>
          <p:cNvSpPr/>
          <p:nvPr/>
        </p:nvSpPr>
        <p:spPr>
          <a:xfrm>
            <a:off x="3460021" y="4501856"/>
            <a:ext cx="2318108" cy="73931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A673E-D98D-42AA-A8ED-6B3003065AE3}"/>
              </a:ext>
            </a:extLst>
          </p:cNvPr>
          <p:cNvSpPr/>
          <p:nvPr/>
        </p:nvSpPr>
        <p:spPr>
          <a:xfrm>
            <a:off x="3460020" y="5274499"/>
            <a:ext cx="2318108" cy="7215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E65FBB-ABBA-4183-A0D7-577CBCC02A73}"/>
              </a:ext>
            </a:extLst>
          </p:cNvPr>
          <p:cNvSpPr txBox="1"/>
          <p:nvPr/>
        </p:nvSpPr>
        <p:spPr>
          <a:xfrm>
            <a:off x="5744000" y="1137516"/>
            <a:ext cx="99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6"/>
                </a:solidFill>
                <a:cs typeface="Arial" panose="020B0604020202020204" pitchFamily="34" charset="0"/>
              </a:rPr>
              <a:t>Users</a:t>
            </a:r>
            <a:endParaRPr lang="en-GB" sz="1600" b="1" dirty="0" err="1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D0702-1BF3-4CF7-9424-2422E6FA1311}"/>
              </a:ext>
            </a:extLst>
          </p:cNvPr>
          <p:cNvSpPr txBox="1"/>
          <p:nvPr/>
        </p:nvSpPr>
        <p:spPr>
          <a:xfrm>
            <a:off x="1594557" y="2038926"/>
            <a:ext cx="18632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5"/>
                </a:solidFill>
                <a:cs typeface="Arial" panose="020B0604020202020204" pitchFamily="34" charset="0"/>
              </a:rPr>
              <a:t>Questionnaires</a:t>
            </a:r>
            <a:endParaRPr lang="en-GB" sz="1600" b="1" dirty="0" err="1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95DE42-EA00-43E5-A59D-C3C6496639AC}"/>
              </a:ext>
            </a:extLst>
          </p:cNvPr>
          <p:cNvSpPr txBox="1"/>
          <p:nvPr/>
        </p:nvSpPr>
        <p:spPr>
          <a:xfrm>
            <a:off x="5744000" y="2939892"/>
            <a:ext cx="298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Parameters</a:t>
            </a:r>
            <a:r>
              <a:rPr lang="it-IT" sz="1600" b="1" dirty="0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 &amp; </a:t>
            </a:r>
            <a:r>
              <a:rPr lang="it-IT" sz="1600" b="1" dirty="0" err="1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Comorbidities</a:t>
            </a:r>
            <a:endParaRPr lang="en-GB" sz="1600" b="1" dirty="0" err="1">
              <a:solidFill>
                <a:schemeClr val="accent4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AE65-1CCC-4B89-BF0A-1B7B712DF233}"/>
              </a:ext>
            </a:extLst>
          </p:cNvPr>
          <p:cNvSpPr txBox="1"/>
          <p:nvPr/>
        </p:nvSpPr>
        <p:spPr>
          <a:xfrm>
            <a:off x="836461" y="3950525"/>
            <a:ext cx="2616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Medical</a:t>
            </a:r>
            <a:r>
              <a:rPr lang="it-IT" sz="16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Procedure</a:t>
            </a:r>
            <a:endParaRPr lang="en-GB" sz="1600" b="1" dirty="0" err="1">
              <a:solidFill>
                <a:schemeClr val="accent3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3E50DFF-48F1-4E72-9BA9-77B24FBC910B}"/>
              </a:ext>
            </a:extLst>
          </p:cNvPr>
          <p:cNvSpPr txBox="1"/>
          <p:nvPr/>
        </p:nvSpPr>
        <p:spPr>
          <a:xfrm>
            <a:off x="5744000" y="4725927"/>
            <a:ext cx="1623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Therapy</a:t>
            </a:r>
            <a:endParaRPr lang="en-GB" sz="1600" b="1" dirty="0" err="1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1EAF7F-6868-465E-B2BC-1119C939812D}"/>
              </a:ext>
            </a:extLst>
          </p:cNvPr>
          <p:cNvSpPr txBox="1"/>
          <p:nvPr/>
        </p:nvSpPr>
        <p:spPr>
          <a:xfrm>
            <a:off x="741284" y="5503274"/>
            <a:ext cx="2712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6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Risk Evaluation Model</a:t>
            </a:r>
            <a:endParaRPr lang="en-GB" sz="16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6A4BD05-2C3A-4FD5-8834-18D138811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452" y="1171861"/>
            <a:ext cx="367748" cy="36774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DBD04F7-4935-4522-82FA-CD0F4232A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59" y="1145227"/>
            <a:ext cx="385504" cy="385504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4E791638-D98A-4702-A207-0B9A23B618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500" y="1142994"/>
            <a:ext cx="385504" cy="385504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A6E85398-C70E-4B61-A48B-D898B5548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017" y="1988540"/>
            <a:ext cx="426113" cy="426113"/>
          </a:xfrm>
          <a:prstGeom prst="rect">
            <a:avLst/>
          </a:prstGeom>
        </p:spPr>
      </p:pic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C949674-6A11-470A-B1CF-2F7EE471D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199" y="2986654"/>
            <a:ext cx="426114" cy="42611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642F06D-3C9B-48BA-AA2F-0E34FEF324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1" y="3950525"/>
            <a:ext cx="426113" cy="426113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219CB2CC-E7AC-47BF-84AD-34A3D17CB9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183" y="4712384"/>
            <a:ext cx="402695" cy="402695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E8B98ECD-99CB-45C9-B577-113C046777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14" y="5428928"/>
            <a:ext cx="487246" cy="4872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79C1A3A-F3EB-43C7-90EE-A08EC4584485}"/>
              </a:ext>
            </a:extLst>
          </p:cNvPr>
          <p:cNvSpPr/>
          <p:nvPr/>
        </p:nvSpPr>
        <p:spPr>
          <a:xfrm>
            <a:off x="3465667" y="6029408"/>
            <a:ext cx="2318108" cy="26447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4E7D50-E317-4484-B6EA-D73F2954AD09}"/>
              </a:ext>
            </a:extLst>
          </p:cNvPr>
          <p:cNvSpPr txBox="1"/>
          <p:nvPr/>
        </p:nvSpPr>
        <p:spPr>
          <a:xfrm>
            <a:off x="5784811" y="5992367"/>
            <a:ext cx="2712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7030A0"/>
                </a:solidFill>
                <a:cs typeface="Arial" panose="020B0604020202020204" pitchFamily="34" charset="0"/>
              </a:rPr>
              <a:t>Server </a:t>
            </a:r>
            <a:r>
              <a:rPr lang="it-IT" sz="1600" b="1" dirty="0" err="1">
                <a:solidFill>
                  <a:srgbClr val="7030A0"/>
                </a:solidFill>
                <a:cs typeface="Arial" panose="020B0604020202020204" pitchFamily="34" charset="0"/>
              </a:rPr>
              <a:t>Parameter</a:t>
            </a:r>
            <a:endParaRPr lang="en-GB" sz="1600" b="1" dirty="0" err="1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618D8539-3B05-4D64-BD2D-4344DC534C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95" y="5867768"/>
            <a:ext cx="426113" cy="42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25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672A-995C-4EF9-9BF9-9150F0838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482271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Relationships</a:t>
            </a:r>
            <a:endParaRPr lang="en-GB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F33D80-420F-4CA7-BA61-57BD35758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53" r="1456"/>
          <a:stretch/>
        </p:blipFill>
        <p:spPr>
          <a:xfrm>
            <a:off x="0" y="979566"/>
            <a:ext cx="9143999" cy="51726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61C5D8-B4F3-40B7-85FA-5A4E7D073142}"/>
              </a:ext>
            </a:extLst>
          </p:cNvPr>
          <p:cNvSpPr/>
          <p:nvPr/>
        </p:nvSpPr>
        <p:spPr>
          <a:xfrm>
            <a:off x="71021" y="2805342"/>
            <a:ext cx="905523" cy="20063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BE70B3-7E81-4D72-A667-90372FB8FD20}"/>
              </a:ext>
            </a:extLst>
          </p:cNvPr>
          <p:cNvSpPr/>
          <p:nvPr/>
        </p:nvSpPr>
        <p:spPr>
          <a:xfrm>
            <a:off x="54746" y="4875257"/>
            <a:ext cx="921798" cy="122684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FDB99-F418-4517-A8F5-72B19C245C7E}"/>
              </a:ext>
            </a:extLst>
          </p:cNvPr>
          <p:cNvSpPr/>
          <p:nvPr/>
        </p:nvSpPr>
        <p:spPr>
          <a:xfrm>
            <a:off x="3064157" y="4503999"/>
            <a:ext cx="1154275" cy="155542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D70276-E34C-498B-882B-B9876EBCB8C2}"/>
              </a:ext>
            </a:extLst>
          </p:cNvPr>
          <p:cNvSpPr/>
          <p:nvPr/>
        </p:nvSpPr>
        <p:spPr>
          <a:xfrm>
            <a:off x="3064157" y="2019474"/>
            <a:ext cx="905523" cy="785868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56D46-87B3-489E-B9F7-08E60395384B}"/>
              </a:ext>
            </a:extLst>
          </p:cNvPr>
          <p:cNvSpPr/>
          <p:nvPr/>
        </p:nvSpPr>
        <p:spPr>
          <a:xfrm>
            <a:off x="6008525" y="3016555"/>
            <a:ext cx="1087219" cy="7629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69E967-C59D-4A43-9008-092806542B07}"/>
              </a:ext>
            </a:extLst>
          </p:cNvPr>
          <p:cNvSpPr/>
          <p:nvPr/>
        </p:nvSpPr>
        <p:spPr>
          <a:xfrm>
            <a:off x="1564541" y="1615441"/>
            <a:ext cx="905523" cy="53593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89AB7A-1D21-44C4-A403-15D39F5850D1}"/>
              </a:ext>
            </a:extLst>
          </p:cNvPr>
          <p:cNvSpPr/>
          <p:nvPr/>
        </p:nvSpPr>
        <p:spPr>
          <a:xfrm>
            <a:off x="1564541" y="2249267"/>
            <a:ext cx="929739" cy="483773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C862A5-1750-43DB-A5C9-7282555810B4}"/>
              </a:ext>
            </a:extLst>
          </p:cNvPr>
          <p:cNvSpPr/>
          <p:nvPr/>
        </p:nvSpPr>
        <p:spPr>
          <a:xfrm>
            <a:off x="1564541" y="2787255"/>
            <a:ext cx="905523" cy="54268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D8C02A-2D43-436D-86BB-3ABA9F5F672C}"/>
              </a:ext>
            </a:extLst>
          </p:cNvPr>
          <p:cNvSpPr/>
          <p:nvPr/>
        </p:nvSpPr>
        <p:spPr>
          <a:xfrm>
            <a:off x="3058061" y="2908158"/>
            <a:ext cx="911619" cy="52084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62D9D1-913A-47C7-845B-7D253A5D2F52}"/>
              </a:ext>
            </a:extLst>
          </p:cNvPr>
          <p:cNvSpPr/>
          <p:nvPr/>
        </p:nvSpPr>
        <p:spPr>
          <a:xfrm>
            <a:off x="1564541" y="3441401"/>
            <a:ext cx="929739" cy="542685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86B97A-7A36-4F01-9C0B-A0730E184882}"/>
              </a:ext>
            </a:extLst>
          </p:cNvPr>
          <p:cNvSpPr/>
          <p:nvPr/>
        </p:nvSpPr>
        <p:spPr>
          <a:xfrm>
            <a:off x="3082277" y="3501661"/>
            <a:ext cx="929739" cy="929369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B1DC5-D933-46B0-90B7-70A01116140C}"/>
              </a:ext>
            </a:extLst>
          </p:cNvPr>
          <p:cNvSpPr/>
          <p:nvPr/>
        </p:nvSpPr>
        <p:spPr>
          <a:xfrm>
            <a:off x="1541681" y="4222830"/>
            <a:ext cx="905523" cy="5359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6B2FD0-3AED-416E-A0D0-9F2B13B42585}"/>
              </a:ext>
            </a:extLst>
          </p:cNvPr>
          <p:cNvSpPr/>
          <p:nvPr/>
        </p:nvSpPr>
        <p:spPr>
          <a:xfrm>
            <a:off x="4600013" y="4061372"/>
            <a:ext cx="929739" cy="129548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D470B5-A794-4067-B8A8-6E45F05BBF34}"/>
              </a:ext>
            </a:extLst>
          </p:cNvPr>
          <p:cNvSpPr/>
          <p:nvPr/>
        </p:nvSpPr>
        <p:spPr>
          <a:xfrm>
            <a:off x="5822803" y="4124741"/>
            <a:ext cx="905523" cy="52955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C33F5D-79B3-43CB-9769-0802F2D5BC7A}"/>
              </a:ext>
            </a:extLst>
          </p:cNvPr>
          <p:cNvSpPr/>
          <p:nvPr/>
        </p:nvSpPr>
        <p:spPr>
          <a:xfrm>
            <a:off x="6992540" y="4602480"/>
            <a:ext cx="920830" cy="50863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F1659-2B6E-42AC-A106-3DCA40E4A9AA}"/>
              </a:ext>
            </a:extLst>
          </p:cNvPr>
          <p:cNvSpPr/>
          <p:nvPr/>
        </p:nvSpPr>
        <p:spPr>
          <a:xfrm>
            <a:off x="8183731" y="4227514"/>
            <a:ext cx="905523" cy="52955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D98FC2-3936-4079-8A0E-E324E87F9681}"/>
              </a:ext>
            </a:extLst>
          </p:cNvPr>
          <p:cNvSpPr/>
          <p:nvPr/>
        </p:nvSpPr>
        <p:spPr>
          <a:xfrm>
            <a:off x="3082277" y="1232369"/>
            <a:ext cx="905523" cy="64596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E6152F-E5CC-48F2-8599-2184CCDE4B95}"/>
              </a:ext>
            </a:extLst>
          </p:cNvPr>
          <p:cNvSpPr/>
          <p:nvPr/>
        </p:nvSpPr>
        <p:spPr>
          <a:xfrm>
            <a:off x="1588757" y="1049200"/>
            <a:ext cx="905523" cy="53593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791429-480E-4939-BC0A-AF09667F0DCA}"/>
              </a:ext>
            </a:extLst>
          </p:cNvPr>
          <p:cNvSpPr/>
          <p:nvPr/>
        </p:nvSpPr>
        <p:spPr>
          <a:xfrm>
            <a:off x="6050983" y="1767799"/>
            <a:ext cx="905523" cy="106456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84F833-68E4-4E09-AA97-9399232F9510}"/>
              </a:ext>
            </a:extLst>
          </p:cNvPr>
          <p:cNvSpPr txBox="1"/>
          <p:nvPr/>
        </p:nvSpPr>
        <p:spPr>
          <a:xfrm>
            <a:off x="4367441" y="1501141"/>
            <a:ext cx="241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Risk Evaluation Model</a:t>
            </a:r>
            <a:endParaRPr lang="en-GB" sz="1400" b="1" dirty="0" err="1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7738F-E4FA-46EC-909A-9FEF012C68DB}"/>
              </a:ext>
            </a:extLst>
          </p:cNvPr>
          <p:cNvSpPr txBox="1"/>
          <p:nvPr/>
        </p:nvSpPr>
        <p:spPr>
          <a:xfrm>
            <a:off x="3969680" y="2394821"/>
            <a:ext cx="1684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>
                <a:solidFill>
                  <a:schemeClr val="accent5"/>
                </a:solidFill>
                <a:cs typeface="Arial" panose="020B0604020202020204" pitchFamily="34" charset="0"/>
              </a:rPr>
              <a:t>Questionnaires</a:t>
            </a:r>
            <a:endParaRPr lang="en-GB" sz="1400" b="1" dirty="0" err="1">
              <a:solidFill>
                <a:schemeClr val="accent5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87F28E-DA09-4592-91DB-8E6895F23691}"/>
              </a:ext>
            </a:extLst>
          </p:cNvPr>
          <p:cNvSpPr txBox="1"/>
          <p:nvPr/>
        </p:nvSpPr>
        <p:spPr>
          <a:xfrm>
            <a:off x="4030640" y="3251078"/>
            <a:ext cx="1623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Parameters</a:t>
            </a:r>
            <a:r>
              <a:rPr lang="it-IT" sz="1400" b="1" dirty="0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 &amp; </a:t>
            </a:r>
            <a:r>
              <a:rPr lang="it-IT" sz="1400" b="1" dirty="0" err="1">
                <a:solidFill>
                  <a:schemeClr val="accent4">
                    <a:lumMod val="75000"/>
                  </a:schemeClr>
                </a:solidFill>
                <a:cs typeface="Arial" panose="020B0604020202020204" pitchFamily="34" charset="0"/>
              </a:rPr>
              <a:t>Comorbidities</a:t>
            </a:r>
            <a:endParaRPr lang="en-GB" sz="1400" b="1" dirty="0" err="1">
              <a:solidFill>
                <a:schemeClr val="accent4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024045-22EE-4C06-AFB9-A2B18B70C3AE}"/>
              </a:ext>
            </a:extLst>
          </p:cNvPr>
          <p:cNvSpPr txBox="1"/>
          <p:nvPr/>
        </p:nvSpPr>
        <p:spPr>
          <a:xfrm>
            <a:off x="976544" y="5963820"/>
            <a:ext cx="99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accent6"/>
                </a:solidFill>
                <a:cs typeface="Arial" panose="020B0604020202020204" pitchFamily="34" charset="0"/>
              </a:rPr>
              <a:t>Users</a:t>
            </a:r>
            <a:endParaRPr lang="en-GB" sz="1400" b="1" dirty="0" err="1">
              <a:solidFill>
                <a:schemeClr val="accent6"/>
              </a:solidFill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284DBE-8D48-499B-A221-A429E5403BF6}"/>
              </a:ext>
            </a:extLst>
          </p:cNvPr>
          <p:cNvSpPr txBox="1"/>
          <p:nvPr/>
        </p:nvSpPr>
        <p:spPr>
          <a:xfrm>
            <a:off x="1177840" y="3970852"/>
            <a:ext cx="2100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Medical</a:t>
            </a:r>
            <a:r>
              <a:rPr lang="it-IT" sz="14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Procedure</a:t>
            </a:r>
            <a:endParaRPr lang="en-GB" sz="1400" b="1" dirty="0" err="1">
              <a:solidFill>
                <a:schemeClr val="accent3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6AA4C2-8446-4709-88D3-746D94C6FB16}"/>
              </a:ext>
            </a:extLst>
          </p:cNvPr>
          <p:cNvSpPr txBox="1"/>
          <p:nvPr/>
        </p:nvSpPr>
        <p:spPr>
          <a:xfrm>
            <a:off x="5777309" y="4756750"/>
            <a:ext cx="10083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chemeClr val="accent2">
                    <a:lumMod val="75000"/>
                  </a:schemeClr>
                </a:solidFill>
                <a:cs typeface="Arial" panose="020B0604020202020204" pitchFamily="34" charset="0"/>
              </a:rPr>
              <a:t>Therapy</a:t>
            </a:r>
            <a:endParaRPr lang="en-GB" sz="1400" b="1" dirty="0" err="1">
              <a:solidFill>
                <a:schemeClr val="accent2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DA464-2F38-4CC2-82D3-E6D7247C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4" name="alessandro">
            <a:hlinkClick r:id="" action="ppaction://media"/>
            <a:extLst>
              <a:ext uri="{FF2B5EF4-FFF2-40B4-BE49-F238E27FC236}">
                <a16:creationId xmlns:a16="http://schemas.microsoft.com/office/drawing/2014/main" id="{F3B78728-988E-4094-9E0A-DE9435979D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580" y="1476361"/>
            <a:ext cx="8812840" cy="4141172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89D9ABD-F4B3-49D0-B819-037878B66D42}"/>
              </a:ext>
            </a:extLst>
          </p:cNvPr>
          <p:cNvGrpSpPr/>
          <p:nvPr/>
        </p:nvGrpSpPr>
        <p:grpSpPr>
          <a:xfrm>
            <a:off x="1103807" y="974048"/>
            <a:ext cx="6936385" cy="344072"/>
            <a:chOff x="161758" y="974048"/>
            <a:chExt cx="6936385" cy="3440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88DA2C-5DF5-40F5-AA76-7E7E265F3D2E}"/>
                </a:ext>
              </a:extLst>
            </p:cNvPr>
            <p:cNvSpPr txBox="1"/>
            <p:nvPr/>
          </p:nvSpPr>
          <p:spPr>
            <a:xfrm>
              <a:off x="161758" y="979566"/>
              <a:ext cx="92131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Login 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384AF5-6233-44C1-BCCC-CF3038D36ACC}"/>
                </a:ext>
              </a:extLst>
            </p:cNvPr>
            <p:cNvSpPr txBox="1"/>
            <p:nvPr/>
          </p:nvSpPr>
          <p:spPr>
            <a:xfrm>
              <a:off x="1806990" y="974048"/>
              <a:ext cx="26168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Manage</a:t>
              </a:r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 Therapies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3303B1-B34F-4F28-B8A4-BDDFB40F248A}"/>
                </a:ext>
              </a:extLst>
            </p:cNvPr>
            <p:cNvSpPr txBox="1"/>
            <p:nvPr/>
          </p:nvSpPr>
          <p:spPr>
            <a:xfrm>
              <a:off x="4720137" y="974048"/>
              <a:ext cx="23780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Graphics &amp; </a:t>
              </a:r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Statistics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646D700-CD1B-40E2-AE62-09E48EC7B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7900" y="1144083"/>
              <a:ext cx="879090" cy="50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D6D1211-C117-43D5-991A-8D68AB7BE2C0}"/>
                </a:ext>
              </a:extLst>
            </p:cNvPr>
            <p:cNvCxnSpPr/>
            <p:nvPr/>
          </p:nvCxnSpPr>
          <p:spPr>
            <a:xfrm flipV="1">
              <a:off x="3903191" y="1143325"/>
              <a:ext cx="879090" cy="508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236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1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1C128D-61B9-489F-B845-87282003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7" name="parameters_1">
            <a:hlinkClick r:id="" action="ppaction://media"/>
            <a:extLst>
              <a:ext uri="{FF2B5EF4-FFF2-40B4-BE49-F238E27FC236}">
                <a16:creationId xmlns:a16="http://schemas.microsoft.com/office/drawing/2014/main" id="{3795105D-9281-47BC-80B9-2F140D1C86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694" y="1429329"/>
            <a:ext cx="7918512" cy="4932419"/>
          </a:xfr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5CDE6C-0C2C-49FD-9381-782422D53532}"/>
              </a:ext>
            </a:extLst>
          </p:cNvPr>
          <p:cNvGrpSpPr/>
          <p:nvPr/>
        </p:nvGrpSpPr>
        <p:grpSpPr>
          <a:xfrm>
            <a:off x="503900" y="780752"/>
            <a:ext cx="8150488" cy="648577"/>
            <a:chOff x="247788" y="809972"/>
            <a:chExt cx="8150488" cy="6485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5BE6E3-5B47-4C3A-943A-22E660F13EAB}"/>
                </a:ext>
              </a:extLst>
            </p:cNvPr>
            <p:cNvSpPr txBox="1"/>
            <p:nvPr/>
          </p:nvSpPr>
          <p:spPr>
            <a:xfrm>
              <a:off x="1253058" y="809972"/>
              <a:ext cx="16116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Parameters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B6B7132-5C94-43E3-9F8D-F997CB7B60B5}"/>
                </a:ext>
              </a:extLst>
            </p:cNvPr>
            <p:cNvSpPr txBox="1"/>
            <p:nvPr/>
          </p:nvSpPr>
          <p:spPr>
            <a:xfrm>
              <a:off x="247788" y="1181550"/>
              <a:ext cx="2616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Manual Upload</a:t>
              </a:r>
              <a:endParaRPr lang="en-GB" sz="12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BEA013-DEE1-4366-92DF-60EABA4185D9}"/>
                </a:ext>
              </a:extLst>
            </p:cNvPr>
            <p:cNvSpPr txBox="1"/>
            <p:nvPr/>
          </p:nvSpPr>
          <p:spPr>
            <a:xfrm>
              <a:off x="3593198" y="817691"/>
              <a:ext cx="283001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Thresholds</a:t>
              </a:r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 setting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1DDFA39-79F5-4FE9-8184-F248A83BA9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35167" y="1079444"/>
              <a:ext cx="175919" cy="169039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0A4E65-81B5-4017-8112-306E1487211E}"/>
                </a:ext>
              </a:extLst>
            </p:cNvPr>
            <p:cNvSpPr txBox="1"/>
            <p:nvPr/>
          </p:nvSpPr>
          <p:spPr>
            <a:xfrm>
              <a:off x="6670021" y="809972"/>
              <a:ext cx="17282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Comorbidities</a:t>
              </a:r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0EB95B8-D3E6-445B-AA9F-EDB39F6AB488}"/>
                </a:ext>
              </a:extLst>
            </p:cNvPr>
            <p:cNvSpPr txBox="1"/>
            <p:nvPr/>
          </p:nvSpPr>
          <p:spPr>
            <a:xfrm>
              <a:off x="2210702" y="1181550"/>
              <a:ext cx="261687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2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Device Upload</a:t>
              </a:r>
              <a:endParaRPr lang="en-GB" sz="12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375C7E8-B4D5-45B6-80F7-77FFBB2C63BD}"/>
                </a:ext>
              </a:extLst>
            </p:cNvPr>
            <p:cNvCxnSpPr>
              <a:cxnSpLocks/>
            </p:cNvCxnSpPr>
            <p:nvPr/>
          </p:nvCxnSpPr>
          <p:spPr>
            <a:xfrm>
              <a:off x="5718420" y="994925"/>
              <a:ext cx="1028609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1AC55D0-7964-40F7-9C0E-0906E8C0994C}"/>
                </a:ext>
              </a:extLst>
            </p:cNvPr>
            <p:cNvCxnSpPr>
              <a:cxnSpLocks/>
            </p:cNvCxnSpPr>
            <p:nvPr/>
          </p:nvCxnSpPr>
          <p:spPr>
            <a:xfrm>
              <a:off x="2618768" y="994925"/>
              <a:ext cx="1028609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005A5081-FA50-4393-A04A-C8E2E2968A81}"/>
                </a:ext>
              </a:extLst>
            </p:cNvPr>
            <p:cNvCxnSpPr>
              <a:cxnSpLocks/>
            </p:cNvCxnSpPr>
            <p:nvPr/>
          </p:nvCxnSpPr>
          <p:spPr>
            <a:xfrm>
              <a:off x="2370338" y="1079444"/>
              <a:ext cx="170178" cy="163374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3958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7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EF9413-DD71-4BE7-A48B-46EC1030E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6" name="medreport_2">
            <a:hlinkClick r:id="" action="ppaction://media"/>
            <a:extLst>
              <a:ext uri="{FF2B5EF4-FFF2-40B4-BE49-F238E27FC236}">
                <a16:creationId xmlns:a16="http://schemas.microsoft.com/office/drawing/2014/main" id="{D5538878-C878-41D7-A570-E0F0BECA7F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76" y="1455231"/>
            <a:ext cx="9078736" cy="4107336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B1143A-7CA5-4F57-8904-6CD4932AB39B}"/>
              </a:ext>
            </a:extLst>
          </p:cNvPr>
          <p:cNvSpPr txBox="1"/>
          <p:nvPr/>
        </p:nvSpPr>
        <p:spPr>
          <a:xfrm>
            <a:off x="3648903" y="946921"/>
            <a:ext cx="1846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Medical</a:t>
            </a:r>
            <a:r>
              <a:rPr lang="it-IT" sz="1600" b="1" dirty="0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rPr>
              <a:t> Report  </a:t>
            </a:r>
            <a:endParaRPr lang="en-GB" sz="1600" b="1" dirty="0" err="1">
              <a:solidFill>
                <a:schemeClr val="accent3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4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2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268FA5F-E43A-4FC4-AF9F-ADFDB649E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925" y="139700"/>
            <a:ext cx="8580438" cy="839788"/>
          </a:xfrm>
        </p:spPr>
        <p:txBody>
          <a:bodyPr/>
          <a:lstStyle/>
          <a:p>
            <a:r>
              <a:rPr lang="it-IT" dirty="0" err="1">
                <a:latin typeface="+mn-lt"/>
              </a:rPr>
              <a:t>Specialized</a:t>
            </a:r>
            <a:r>
              <a:rPr lang="it-IT" dirty="0"/>
              <a:t> </a:t>
            </a:r>
            <a:r>
              <a:rPr lang="it-IT" dirty="0" err="1">
                <a:latin typeface="Montserrat" panose="00000500000000000000" pitchFamily="2" charset="0"/>
              </a:rPr>
              <a:t>Practitioner</a:t>
            </a: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6" name="patient_3">
            <a:hlinkClick r:id="" action="ppaction://media"/>
            <a:extLst>
              <a:ext uri="{FF2B5EF4-FFF2-40B4-BE49-F238E27FC236}">
                <a16:creationId xmlns:a16="http://schemas.microsoft.com/office/drawing/2014/main" id="{5B858E9C-4B6E-4051-8CBB-2793D4320A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10906"/>
            <a:ext cx="9108030" cy="4120589"/>
          </a:xfr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41729455-99CB-419D-8E65-23FC1C8F0EA7}"/>
              </a:ext>
            </a:extLst>
          </p:cNvPr>
          <p:cNvGrpSpPr/>
          <p:nvPr/>
        </p:nvGrpSpPr>
        <p:grpSpPr>
          <a:xfrm>
            <a:off x="3068396" y="979488"/>
            <a:ext cx="3468193" cy="343086"/>
            <a:chOff x="1103807" y="979566"/>
            <a:chExt cx="3468193" cy="343086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55612C2E-FB2F-4BE3-8477-ABD2656E0240}"/>
                </a:ext>
              </a:extLst>
            </p:cNvPr>
            <p:cNvSpPr txBox="1"/>
            <p:nvPr/>
          </p:nvSpPr>
          <p:spPr>
            <a:xfrm>
              <a:off x="1103807" y="979566"/>
              <a:ext cx="11244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Patient</a:t>
              </a:r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 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7BEE2D35-2F88-4D2F-8CBC-76433F3BE202}"/>
                </a:ext>
              </a:extLst>
            </p:cNvPr>
            <p:cNvSpPr txBox="1"/>
            <p:nvPr/>
          </p:nvSpPr>
          <p:spPr>
            <a:xfrm>
              <a:off x="3043177" y="984098"/>
              <a:ext cx="15288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b="1" dirty="0" err="1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Patient</a:t>
              </a:r>
              <a:r>
                <a:rPr lang="it-IT" sz="1600" b="1" dirty="0">
                  <a:solidFill>
                    <a:schemeClr val="accent3">
                      <a:lumMod val="50000"/>
                    </a:schemeClr>
                  </a:solidFill>
                  <a:cs typeface="Arial" panose="020B0604020202020204" pitchFamily="34" charset="0"/>
                </a:rPr>
                <a:t> Risk</a:t>
              </a:r>
              <a:endParaRPr lang="en-GB" sz="1600" b="1" dirty="0" err="1">
                <a:solidFill>
                  <a:schemeClr val="accent3">
                    <a:lumMod val="50000"/>
                  </a:schemeClr>
                </a:solidFill>
                <a:cs typeface="Arial" panose="020B0604020202020204" pitchFamily="34" charset="0"/>
              </a:endParaRPr>
            </a:p>
          </p:txBody>
        </p:sp>
        <p:cxnSp>
          <p:nvCxnSpPr>
            <p:cNvPr id="10" name="Straight Arrow Connector 8">
              <a:extLst>
                <a:ext uri="{FF2B5EF4-FFF2-40B4-BE49-F238E27FC236}">
                  <a16:creationId xmlns:a16="http://schemas.microsoft.com/office/drawing/2014/main" id="{34E0A03A-89F0-456D-B60A-58EB5AF91B24}"/>
                </a:ext>
              </a:extLst>
            </p:cNvPr>
            <p:cNvCxnSpPr>
              <a:cxnSpLocks/>
            </p:cNvCxnSpPr>
            <p:nvPr/>
          </p:nvCxnSpPr>
          <p:spPr>
            <a:xfrm>
              <a:off x="2031108" y="1154725"/>
              <a:ext cx="1028609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5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3polimi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ustom Montserrat">
      <a:majorFont>
        <a:latin typeface="Montserrat Semi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latin typeface="Calibri Light" panose="020F030202020403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3polimi" id="{CEC2393D-C6B9-4A3B-A476-3ACA44B0F9C9}" vid="{576848BC-7EA6-4FD6-BACC-4B661D1919C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b3polimi</Template>
  <TotalTime>499</TotalTime>
  <Words>255</Words>
  <Application>Microsoft Office PowerPoint</Application>
  <PresentationFormat>On-screen Show (4:3)</PresentationFormat>
  <Paragraphs>135</Paragraphs>
  <Slides>19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Montserrat</vt:lpstr>
      <vt:lpstr>Wingdings</vt:lpstr>
      <vt:lpstr>b3polimi</vt:lpstr>
      <vt:lpstr>PowerPoint Presentation</vt:lpstr>
      <vt:lpstr>Introduction</vt:lpstr>
      <vt:lpstr>Introduction – Project Implementation</vt:lpstr>
      <vt:lpstr>Tables</vt:lpstr>
      <vt:lpstr>Relationships</vt:lpstr>
      <vt:lpstr>Specialized Practitioner</vt:lpstr>
      <vt:lpstr>Specialized Practitioner</vt:lpstr>
      <vt:lpstr>Specialized Practitioner</vt:lpstr>
      <vt:lpstr>Specialized Practitioner</vt:lpstr>
      <vt:lpstr>Specialized Practitioner</vt:lpstr>
      <vt:lpstr>Specialized Practitioner</vt:lpstr>
      <vt:lpstr>Patient</vt:lpstr>
      <vt:lpstr>Patient</vt:lpstr>
      <vt:lpstr>Technical Administrator</vt:lpstr>
      <vt:lpstr>Technical Administrator</vt:lpstr>
      <vt:lpstr>Technical Administrator</vt:lpstr>
      <vt:lpstr>Technical Administrator</vt:lpstr>
      <vt:lpstr>Technical Administrator</vt:lpstr>
      <vt:lpstr>Limitations and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Stefania</dc:creator>
  <cp:lastModifiedBy>Martina Mandorlini</cp:lastModifiedBy>
  <cp:revision>876</cp:revision>
  <dcterms:created xsi:type="dcterms:W3CDTF">2017-08-09T15:12:41Z</dcterms:created>
  <dcterms:modified xsi:type="dcterms:W3CDTF">2020-06-04T13:54:34Z</dcterms:modified>
</cp:coreProperties>
</file>